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5" r:id="rId2"/>
    <p:sldId id="297" r:id="rId3"/>
    <p:sldId id="289" r:id="rId4"/>
    <p:sldId id="322" r:id="rId5"/>
    <p:sldId id="287" r:id="rId6"/>
    <p:sldId id="315" r:id="rId7"/>
    <p:sldId id="298" r:id="rId8"/>
    <p:sldId id="300" r:id="rId9"/>
    <p:sldId id="327" r:id="rId10"/>
    <p:sldId id="328" r:id="rId11"/>
    <p:sldId id="301" r:id="rId12"/>
    <p:sldId id="304" r:id="rId13"/>
    <p:sldId id="299" r:id="rId14"/>
    <p:sldId id="307" r:id="rId15"/>
    <p:sldId id="309" r:id="rId16"/>
    <p:sldId id="308" r:id="rId17"/>
    <p:sldId id="316" r:id="rId18"/>
    <p:sldId id="3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6F72"/>
    <a:srgbClr val="83C3E7"/>
    <a:srgbClr val="275F92"/>
    <a:srgbClr val="717174"/>
    <a:srgbClr val="007CBC"/>
    <a:srgbClr val="054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4" autoAdjust="0"/>
    <p:restoredTop sz="94660"/>
  </p:normalViewPr>
  <p:slideViewPr>
    <p:cSldViewPr snapToGrid="0" showGuides="1">
      <p:cViewPr varScale="1">
        <p:scale>
          <a:sx n="114" d="100"/>
          <a:sy n="114" d="100"/>
        </p:scale>
        <p:origin x="360" y="96"/>
      </p:cViewPr>
      <p:guideLst>
        <p:guide orient="horz" pos="2160"/>
        <p:guide pos="386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71403-4D3E-4B3A-A4CB-8EDC267A09FD}"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00691-66AA-4AAF-B74D-C6506BF5917C}" type="slidenum">
              <a:rPr lang="en-US" smtClean="0"/>
              <a:t>‹#›</a:t>
            </a:fld>
            <a:endParaRPr lang="en-US"/>
          </a:p>
        </p:txBody>
      </p:sp>
    </p:spTree>
    <p:extLst>
      <p:ext uri="{BB962C8B-B14F-4D97-AF65-F5344CB8AC3E}">
        <p14:creationId xmlns:p14="http://schemas.microsoft.com/office/powerpoint/2010/main" val="33999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1F8F-06B3-43B9-AE3C-AB549A061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13F00A-3BAE-4F24-9C65-3BB7F4550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90398-9688-495A-B4C3-0C3172C69491}"/>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9A99C24F-8567-4A8D-81D6-3C8CBC243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1B838-A41D-451F-8094-748F3F25C317}"/>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130841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6CFA-143B-489C-B9B7-E639F6D452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FD13F-AC82-484A-B08F-1EA0D856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98053-9ABA-4895-A057-67DA3B8C4D7D}"/>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DCC26404-02EF-4760-B3D8-5B0B8CBF3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917B1-44FE-4059-B65E-F6E35CDC153C}"/>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324919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D9005-4EB5-49F7-9C95-E8BDD509F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55433-E28B-4C62-AF87-057F970DD3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A2C09-29D1-41CD-B5CB-52B92E3E645D}"/>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2EB10D08-8727-4823-A0FD-056109B8A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39C1-9B72-4508-968A-BD1A01DF5E3D}"/>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2519441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18CAB2-D178-124D-96FB-63CA42AF80C2}"/>
              </a:ext>
            </a:extLst>
          </p:cNvPr>
          <p:cNvSpPr/>
          <p:nvPr userDrawn="1"/>
        </p:nvSpPr>
        <p:spPr>
          <a:xfrm>
            <a:off x="0" y="0"/>
            <a:ext cx="12192000" cy="6858000"/>
          </a:xfrm>
          <a:prstGeom prst="rect">
            <a:avLst/>
          </a:prstGeom>
          <a:solidFill>
            <a:srgbClr val="275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75F92"/>
                </a:solidFill>
              </a:rPr>
              <a:t> </a:t>
            </a:r>
          </a:p>
        </p:txBody>
      </p:sp>
      <p:sp>
        <p:nvSpPr>
          <p:cNvPr id="45" name="Text Placeholder 44">
            <a:extLst>
              <a:ext uri="{FF2B5EF4-FFF2-40B4-BE49-F238E27FC236}">
                <a16:creationId xmlns:a16="http://schemas.microsoft.com/office/drawing/2014/main" id="{12CC791C-EF74-284D-AF9A-DCBE47BFE424}"/>
              </a:ext>
            </a:extLst>
          </p:cNvPr>
          <p:cNvSpPr>
            <a:spLocks noGrp="1"/>
          </p:cNvSpPr>
          <p:nvPr>
            <p:ph type="body" sz="quarter" idx="18" hasCustomPrompt="1"/>
          </p:nvPr>
        </p:nvSpPr>
        <p:spPr>
          <a:xfrm>
            <a:off x="1743433" y="612060"/>
            <a:ext cx="9572683" cy="1252395"/>
          </a:xfrm>
        </p:spPr>
        <p:txBody>
          <a:bodyPr>
            <a:noAutofit/>
          </a:bodyPr>
          <a:lstStyle>
            <a:lvl1pPr marL="0" indent="0">
              <a:lnSpc>
                <a:spcPct val="90000"/>
              </a:lnSpc>
              <a:spcBef>
                <a:spcPts val="0"/>
              </a:spcBef>
              <a:buNone/>
              <a:defRPr sz="9600">
                <a:solidFill>
                  <a:schemeClr val="bg1"/>
                </a:solidFill>
                <a:latin typeface="Source Sans Pro" panose="020B0703030403020204" pitchFamily="34" charset="0"/>
                <a:ea typeface="Source Sans Pro" panose="020B0703030403020204" pitchFamily="34" charset="0"/>
              </a:defRPr>
            </a:lvl1pPr>
          </a:lstStyle>
          <a:p>
            <a:pPr lvl="0"/>
            <a:r>
              <a:rPr lang="en-US" dirty="0"/>
              <a:t>415,263</a:t>
            </a:r>
          </a:p>
        </p:txBody>
      </p:sp>
      <p:sp>
        <p:nvSpPr>
          <p:cNvPr id="36" name="Text Placeholder 1">
            <a:extLst>
              <a:ext uri="{FF2B5EF4-FFF2-40B4-BE49-F238E27FC236}">
                <a16:creationId xmlns:a16="http://schemas.microsoft.com/office/drawing/2014/main" id="{95BF64B5-1EF9-6243-BCC4-F47F3BDA4A10}"/>
              </a:ext>
            </a:extLst>
          </p:cNvPr>
          <p:cNvSpPr>
            <a:spLocks noGrp="1"/>
          </p:cNvSpPr>
          <p:nvPr>
            <p:ph type="body" sz="quarter" idx="17"/>
          </p:nvPr>
        </p:nvSpPr>
        <p:spPr>
          <a:xfrm>
            <a:off x="1748351" y="1615303"/>
            <a:ext cx="9572683" cy="509303"/>
          </a:xfrm>
        </p:spPr>
        <p:txBody>
          <a:bodyPr/>
          <a:lstStyle>
            <a:lvl1pPr marL="0" indent="0">
              <a:spcBef>
                <a:spcPts val="0"/>
              </a:spcBef>
              <a:buNone/>
              <a:defRPr/>
            </a:lvl1pPr>
          </a:lstStyle>
          <a:p>
            <a:pPr marL="0">
              <a:spcBef>
                <a:spcPts val="0"/>
              </a:spcBef>
            </a:pPr>
            <a:endParaRPr lang="en-US" dirty="0">
              <a:solidFill>
                <a:schemeClr val="bg1"/>
              </a:solidFill>
              <a:latin typeface="Zilla Slab Light" pitchFamily="2" charset="77"/>
              <a:ea typeface="Zilla Slab Light" pitchFamily="2" charset="77"/>
            </a:endParaRPr>
          </a:p>
        </p:txBody>
      </p:sp>
      <p:sp>
        <p:nvSpPr>
          <p:cNvPr id="38" name="Text Placeholder 1">
            <a:extLst>
              <a:ext uri="{FF2B5EF4-FFF2-40B4-BE49-F238E27FC236}">
                <a16:creationId xmlns:a16="http://schemas.microsoft.com/office/drawing/2014/main" id="{5B6EA572-4943-4347-AA46-6A819E2A3365}"/>
              </a:ext>
            </a:extLst>
          </p:cNvPr>
          <p:cNvSpPr>
            <a:spLocks noGrp="1"/>
          </p:cNvSpPr>
          <p:nvPr>
            <p:ph type="body" sz="quarter" idx="15"/>
          </p:nvPr>
        </p:nvSpPr>
        <p:spPr>
          <a:xfrm>
            <a:off x="1744151" y="3620943"/>
            <a:ext cx="9594851" cy="509303"/>
          </a:xfrm>
        </p:spPr>
        <p:txBody>
          <a:bodyPr/>
          <a:lstStyle>
            <a:lvl1pPr marL="0" indent="0">
              <a:spcBef>
                <a:spcPts val="0"/>
              </a:spcBef>
              <a:buNone/>
              <a:defRPr/>
            </a:lvl1pPr>
          </a:lstStyle>
          <a:p>
            <a:pPr marL="0">
              <a:spcBef>
                <a:spcPts val="0"/>
              </a:spcBef>
            </a:pPr>
            <a:endParaRPr lang="en-US" dirty="0">
              <a:solidFill>
                <a:schemeClr val="bg1"/>
              </a:solidFill>
              <a:latin typeface="Zilla Slab Light" pitchFamily="2" charset="77"/>
              <a:ea typeface="Zilla Slab Light" pitchFamily="2" charset="77"/>
            </a:endParaRPr>
          </a:p>
        </p:txBody>
      </p:sp>
      <p:sp>
        <p:nvSpPr>
          <p:cNvPr id="47" name="Text Placeholder 1">
            <a:extLst>
              <a:ext uri="{FF2B5EF4-FFF2-40B4-BE49-F238E27FC236}">
                <a16:creationId xmlns:a16="http://schemas.microsoft.com/office/drawing/2014/main" id="{5484021A-E519-F744-B312-693494606DCB}"/>
              </a:ext>
            </a:extLst>
          </p:cNvPr>
          <p:cNvSpPr>
            <a:spLocks noGrp="1"/>
          </p:cNvSpPr>
          <p:nvPr>
            <p:ph type="body" sz="quarter" idx="19"/>
          </p:nvPr>
        </p:nvSpPr>
        <p:spPr>
          <a:xfrm>
            <a:off x="1744151" y="5579523"/>
            <a:ext cx="9594851" cy="509303"/>
          </a:xfrm>
        </p:spPr>
        <p:txBody>
          <a:bodyPr/>
          <a:lstStyle>
            <a:lvl1pPr marL="0" indent="0">
              <a:spcBef>
                <a:spcPts val="0"/>
              </a:spcBef>
              <a:buNone/>
              <a:defRPr/>
            </a:lvl1pPr>
          </a:lstStyle>
          <a:p>
            <a:pPr marL="0">
              <a:spcBef>
                <a:spcPts val="0"/>
              </a:spcBef>
            </a:pPr>
            <a:endParaRPr lang="en-US" dirty="0">
              <a:solidFill>
                <a:schemeClr val="bg1"/>
              </a:solidFill>
              <a:latin typeface="Zilla Slab Light" pitchFamily="2" charset="77"/>
              <a:ea typeface="Zilla Slab Light" pitchFamily="2" charset="77"/>
            </a:endParaRPr>
          </a:p>
        </p:txBody>
      </p:sp>
      <p:sp>
        <p:nvSpPr>
          <p:cNvPr id="50" name="Text Placeholder 48">
            <a:extLst>
              <a:ext uri="{FF2B5EF4-FFF2-40B4-BE49-F238E27FC236}">
                <a16:creationId xmlns:a16="http://schemas.microsoft.com/office/drawing/2014/main" id="{7E101E86-FDE8-614A-B07F-D753EB8BC415}"/>
              </a:ext>
            </a:extLst>
          </p:cNvPr>
          <p:cNvSpPr>
            <a:spLocks noGrp="1"/>
          </p:cNvSpPr>
          <p:nvPr>
            <p:ph type="body" sz="quarter" idx="20" hasCustomPrompt="1"/>
          </p:nvPr>
        </p:nvSpPr>
        <p:spPr>
          <a:xfrm>
            <a:off x="1743428" y="4574765"/>
            <a:ext cx="9594851" cy="1201904"/>
          </a:xfrm>
        </p:spPr>
        <p:txBody>
          <a:bodyPr/>
          <a:lstStyle>
            <a:lvl1pPr marL="0" indent="0">
              <a:lnSpc>
                <a:spcPct val="90000"/>
              </a:lnSpc>
              <a:spcBef>
                <a:spcPts val="0"/>
              </a:spcBef>
              <a:buNone/>
              <a:defRPr sz="9600">
                <a:solidFill>
                  <a:schemeClr val="bg1"/>
                </a:solidFill>
                <a:latin typeface="Source Sans Pro" panose="020B0703030403020204" pitchFamily="34" charset="0"/>
                <a:ea typeface="Source Sans Pro" panose="020B0703030403020204" pitchFamily="34" charset="0"/>
              </a:defRPr>
            </a:lvl1pPr>
          </a:lstStyle>
          <a:p>
            <a:pPr lvl="0"/>
            <a:r>
              <a:rPr lang="en-US" dirty="0"/>
              <a:t>64%</a:t>
            </a:r>
          </a:p>
        </p:txBody>
      </p:sp>
      <p:sp>
        <p:nvSpPr>
          <p:cNvPr id="15" name="Text Placeholder 3">
            <a:extLst>
              <a:ext uri="{FF2B5EF4-FFF2-40B4-BE49-F238E27FC236}">
                <a16:creationId xmlns:a16="http://schemas.microsoft.com/office/drawing/2014/main" id="{2CBCEC6F-5722-AE44-AADF-850812F9CEC0}"/>
              </a:ext>
            </a:extLst>
          </p:cNvPr>
          <p:cNvSpPr>
            <a:spLocks noGrp="1"/>
          </p:cNvSpPr>
          <p:nvPr>
            <p:ph type="body" sz="quarter" idx="21" hasCustomPrompt="1"/>
          </p:nvPr>
        </p:nvSpPr>
        <p:spPr>
          <a:xfrm>
            <a:off x="1747094" y="2612799"/>
            <a:ext cx="9630833" cy="1193800"/>
          </a:xfrm>
        </p:spPr>
        <p:txBody>
          <a:bodyPr/>
          <a:lstStyle>
            <a:lvl1pPr marL="0" indent="0">
              <a:lnSpc>
                <a:spcPct val="90000"/>
              </a:lnSpc>
              <a:spcBef>
                <a:spcPts val="0"/>
              </a:spcBef>
              <a:buNone/>
              <a:defRPr sz="9600">
                <a:solidFill>
                  <a:schemeClr val="bg1"/>
                </a:solidFill>
                <a:latin typeface="Source Sans Pro" panose="020B0703030403020204" pitchFamily="34" charset="0"/>
                <a:ea typeface="Source Sans Pro" panose="020B0703030403020204" pitchFamily="34" charset="0"/>
              </a:defRPr>
            </a:lvl1pPr>
          </a:lstStyle>
          <a:p>
            <a:pPr lvl="0"/>
            <a:r>
              <a:rPr lang="en-US" dirty="0"/>
              <a:t>89,526,124</a:t>
            </a:r>
          </a:p>
        </p:txBody>
      </p:sp>
      <p:sp>
        <p:nvSpPr>
          <p:cNvPr id="13" name="Google Shape;324;p7">
            <a:extLst>
              <a:ext uri="{FF2B5EF4-FFF2-40B4-BE49-F238E27FC236}">
                <a16:creationId xmlns:a16="http://schemas.microsoft.com/office/drawing/2014/main" id="{01789CEC-1676-AB47-A38B-11D1812E0391}"/>
              </a:ext>
            </a:extLst>
          </p:cNvPr>
          <p:cNvSpPr/>
          <p:nvPr userDrawn="1"/>
        </p:nvSpPr>
        <p:spPr>
          <a:xfrm>
            <a:off x="1" y="0"/>
            <a:ext cx="871600" cy="6858000"/>
          </a:xfrm>
          <a:prstGeom prst="rect">
            <a:avLst/>
          </a:prstGeom>
          <a:solidFill>
            <a:srgbClr val="D1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150660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1"/>
        <p:cNvGrpSpPr/>
        <p:nvPr/>
      </p:nvGrpSpPr>
      <p:grpSpPr>
        <a:xfrm>
          <a:off x="0" y="0"/>
          <a:ext cx="0" cy="0"/>
          <a:chOff x="0" y="0"/>
          <a:chExt cx="0" cy="0"/>
        </a:xfrm>
      </p:grpSpPr>
      <p:sp>
        <p:nvSpPr>
          <p:cNvPr id="6" name="Google Shape;324;p7">
            <a:extLst>
              <a:ext uri="{FF2B5EF4-FFF2-40B4-BE49-F238E27FC236}">
                <a16:creationId xmlns:a16="http://schemas.microsoft.com/office/drawing/2014/main" id="{EABCB139-159F-9041-B940-BCAA4F641051}"/>
              </a:ext>
            </a:extLst>
          </p:cNvPr>
          <p:cNvSpPr/>
          <p:nvPr userDrawn="1"/>
        </p:nvSpPr>
        <p:spPr>
          <a:xfrm>
            <a:off x="1" y="0"/>
            <a:ext cx="871600" cy="6858000"/>
          </a:xfrm>
          <a:prstGeom prst="rect">
            <a:avLst/>
          </a:prstGeom>
          <a:solidFill>
            <a:srgbClr val="E2E2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52" name="Google Shape;352;p7"/>
          <p:cNvSpPr txBox="1">
            <a:spLocks noGrp="1"/>
          </p:cNvSpPr>
          <p:nvPr>
            <p:ph type="body" idx="1"/>
          </p:nvPr>
        </p:nvSpPr>
        <p:spPr>
          <a:xfrm>
            <a:off x="1563535" y="1737603"/>
            <a:ext cx="4596400" cy="4248931"/>
          </a:xfrm>
          <a:prstGeom prst="rect">
            <a:avLst/>
          </a:prstGeom>
        </p:spPr>
        <p:txBody>
          <a:bodyPr spcFirstLastPara="1" wrap="square" lIns="0" tIns="0" rIns="0" bIns="0" anchor="t" anchorCtr="0">
            <a:noAutofit/>
          </a:bodyPr>
          <a:lstStyle>
            <a:lvl1pPr marL="609570" lvl="0" indent="-474109" rtl="0">
              <a:spcBef>
                <a:spcPts val="800"/>
              </a:spcBef>
              <a:spcAft>
                <a:spcPts val="0"/>
              </a:spcAft>
              <a:buClr>
                <a:srgbClr val="007CBA"/>
              </a:buClr>
              <a:buSzPts val="2000"/>
              <a:buChar char="▪"/>
              <a:defRPr sz="2667">
                <a:latin typeface="Source Sans Pro" panose="020B0703030403020204" pitchFamily="34" charset="0"/>
                <a:ea typeface="Source Sans Pro" panose="020B0703030403020204" pitchFamily="34" charset="0"/>
              </a:defRPr>
            </a:lvl1pPr>
            <a:lvl2pPr marL="1219139" lvl="1" indent="-474109" rtl="0">
              <a:spcBef>
                <a:spcPts val="0"/>
              </a:spcBef>
              <a:spcAft>
                <a:spcPts val="0"/>
              </a:spcAft>
              <a:buSzPts val="2000"/>
              <a:buChar char="▫"/>
              <a:defRPr sz="2667"/>
            </a:lvl2pPr>
            <a:lvl3pPr marL="1828709" lvl="2" indent="-474109" rtl="0">
              <a:spcBef>
                <a:spcPts val="0"/>
              </a:spcBef>
              <a:spcAft>
                <a:spcPts val="0"/>
              </a:spcAft>
              <a:buSzPts val="2000"/>
              <a:buChar char="▫"/>
              <a:defRPr sz="2667"/>
            </a:lvl3pPr>
            <a:lvl4pPr marL="2438278" lvl="3" indent="-474109" rtl="0">
              <a:spcBef>
                <a:spcPts val="0"/>
              </a:spcBef>
              <a:spcAft>
                <a:spcPts val="0"/>
              </a:spcAft>
              <a:buSzPts val="2000"/>
              <a:buChar char="▫"/>
              <a:defRPr sz="2667"/>
            </a:lvl4pPr>
            <a:lvl5pPr marL="3047848" lvl="4" indent="-474109" rtl="0">
              <a:spcBef>
                <a:spcPts val="0"/>
              </a:spcBef>
              <a:spcAft>
                <a:spcPts val="0"/>
              </a:spcAft>
              <a:buSzPts val="2000"/>
              <a:buChar char="▫"/>
              <a:defRPr sz="2667"/>
            </a:lvl5pPr>
            <a:lvl6pPr marL="3657417" lvl="5" indent="-474109" rtl="0">
              <a:spcBef>
                <a:spcPts val="0"/>
              </a:spcBef>
              <a:spcAft>
                <a:spcPts val="0"/>
              </a:spcAft>
              <a:buSzPts val="2000"/>
              <a:buChar char="▫"/>
              <a:defRPr sz="2667"/>
            </a:lvl6pPr>
            <a:lvl7pPr marL="4266987" lvl="6" indent="-474109" rtl="0">
              <a:spcBef>
                <a:spcPts val="0"/>
              </a:spcBef>
              <a:spcAft>
                <a:spcPts val="0"/>
              </a:spcAft>
              <a:buSzPts val="2000"/>
              <a:buChar char="▫"/>
              <a:defRPr sz="2667"/>
            </a:lvl7pPr>
            <a:lvl8pPr marL="4876557" lvl="7" indent="-474109" rtl="0">
              <a:spcBef>
                <a:spcPts val="0"/>
              </a:spcBef>
              <a:spcAft>
                <a:spcPts val="0"/>
              </a:spcAft>
              <a:buSzPts val="2000"/>
              <a:buChar char="▫"/>
              <a:defRPr sz="2667"/>
            </a:lvl8pPr>
            <a:lvl9pPr marL="5486126" lvl="8" indent="-474109" rtl="0">
              <a:spcBef>
                <a:spcPts val="0"/>
              </a:spcBef>
              <a:spcAft>
                <a:spcPts val="0"/>
              </a:spcAft>
              <a:buSzPts val="2000"/>
              <a:buChar char="▫"/>
              <a:defRPr sz="2667"/>
            </a:lvl9pPr>
          </a:lstStyle>
          <a:p>
            <a:endParaRPr dirty="0"/>
          </a:p>
        </p:txBody>
      </p:sp>
      <p:sp>
        <p:nvSpPr>
          <p:cNvPr id="353" name="Google Shape;353;p7"/>
          <p:cNvSpPr txBox="1">
            <a:spLocks noGrp="1"/>
          </p:cNvSpPr>
          <p:nvPr>
            <p:ph type="body" idx="2"/>
          </p:nvPr>
        </p:nvSpPr>
        <p:spPr>
          <a:xfrm>
            <a:off x="6742519" y="1737603"/>
            <a:ext cx="4596400" cy="4248931"/>
          </a:xfrm>
          <a:prstGeom prst="rect">
            <a:avLst/>
          </a:prstGeom>
        </p:spPr>
        <p:txBody>
          <a:bodyPr spcFirstLastPara="1" wrap="square" lIns="0" tIns="0" rIns="0" bIns="0" anchor="t" anchorCtr="0">
            <a:noAutofit/>
          </a:bodyPr>
          <a:lstStyle>
            <a:lvl1pPr marL="609570" lvl="0" indent="-474109" rtl="0">
              <a:spcBef>
                <a:spcPts val="800"/>
              </a:spcBef>
              <a:spcAft>
                <a:spcPts val="0"/>
              </a:spcAft>
              <a:buClr>
                <a:srgbClr val="007CBA"/>
              </a:buClr>
              <a:buSzPts val="2000"/>
              <a:buChar char="▪"/>
              <a:defRPr sz="2667">
                <a:latin typeface="Source Sans Pro" panose="020B0703030403020204" pitchFamily="34" charset="0"/>
                <a:ea typeface="Source Sans Pro" panose="020B0703030403020204" pitchFamily="34" charset="0"/>
              </a:defRPr>
            </a:lvl1pPr>
            <a:lvl2pPr marL="1219139" lvl="1" indent="-474109" rtl="0">
              <a:spcBef>
                <a:spcPts val="0"/>
              </a:spcBef>
              <a:spcAft>
                <a:spcPts val="0"/>
              </a:spcAft>
              <a:buSzPts val="2000"/>
              <a:buChar char="▫"/>
              <a:defRPr sz="2667"/>
            </a:lvl2pPr>
            <a:lvl3pPr marL="1828709" lvl="2" indent="-474109" rtl="0">
              <a:spcBef>
                <a:spcPts val="0"/>
              </a:spcBef>
              <a:spcAft>
                <a:spcPts val="0"/>
              </a:spcAft>
              <a:buSzPts val="2000"/>
              <a:buChar char="▫"/>
              <a:defRPr sz="2667"/>
            </a:lvl3pPr>
            <a:lvl4pPr marL="2438278" lvl="3" indent="-474109" rtl="0">
              <a:spcBef>
                <a:spcPts val="0"/>
              </a:spcBef>
              <a:spcAft>
                <a:spcPts val="0"/>
              </a:spcAft>
              <a:buSzPts val="2000"/>
              <a:buChar char="▫"/>
              <a:defRPr sz="2667"/>
            </a:lvl4pPr>
            <a:lvl5pPr marL="3047848" lvl="4" indent="-474109" rtl="0">
              <a:spcBef>
                <a:spcPts val="0"/>
              </a:spcBef>
              <a:spcAft>
                <a:spcPts val="0"/>
              </a:spcAft>
              <a:buSzPts val="2000"/>
              <a:buChar char="▫"/>
              <a:defRPr sz="2667"/>
            </a:lvl5pPr>
            <a:lvl6pPr marL="3657417" lvl="5" indent="-474109" rtl="0">
              <a:spcBef>
                <a:spcPts val="0"/>
              </a:spcBef>
              <a:spcAft>
                <a:spcPts val="0"/>
              </a:spcAft>
              <a:buSzPts val="2000"/>
              <a:buChar char="▫"/>
              <a:defRPr sz="2667"/>
            </a:lvl6pPr>
            <a:lvl7pPr marL="4266987" lvl="6" indent="-474109" rtl="0">
              <a:spcBef>
                <a:spcPts val="0"/>
              </a:spcBef>
              <a:spcAft>
                <a:spcPts val="0"/>
              </a:spcAft>
              <a:buSzPts val="2000"/>
              <a:buChar char="▫"/>
              <a:defRPr sz="2667"/>
            </a:lvl7pPr>
            <a:lvl8pPr marL="4876557" lvl="7" indent="-474109" rtl="0">
              <a:spcBef>
                <a:spcPts val="0"/>
              </a:spcBef>
              <a:spcAft>
                <a:spcPts val="0"/>
              </a:spcAft>
              <a:buSzPts val="2000"/>
              <a:buChar char="▫"/>
              <a:defRPr sz="2667"/>
            </a:lvl8pPr>
            <a:lvl9pPr marL="5486126" lvl="8" indent="-474109" rtl="0">
              <a:spcBef>
                <a:spcPts val="0"/>
              </a:spcBef>
              <a:spcAft>
                <a:spcPts val="0"/>
              </a:spcAft>
              <a:buSzPts val="2000"/>
              <a:buChar char="▫"/>
              <a:defRPr sz="2667"/>
            </a:lvl9pPr>
          </a:lstStyle>
          <a:p>
            <a:endParaRPr dirty="0"/>
          </a:p>
        </p:txBody>
      </p:sp>
      <p:sp>
        <p:nvSpPr>
          <p:cNvPr id="354" name="Google Shape;354;p7"/>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algn="ct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9" name="Google Shape;359;p8">
            <a:extLst>
              <a:ext uri="{FF2B5EF4-FFF2-40B4-BE49-F238E27FC236}">
                <a16:creationId xmlns:a16="http://schemas.microsoft.com/office/drawing/2014/main" id="{A8BD2FFB-922C-3940-B3CC-C6D5FCA7AAA9}"/>
              </a:ext>
            </a:extLst>
          </p:cNvPr>
          <p:cNvSpPr/>
          <p:nvPr userDrawn="1"/>
        </p:nvSpPr>
        <p:spPr>
          <a:xfrm>
            <a:off x="401331" y="433001"/>
            <a:ext cx="10909200" cy="871600"/>
          </a:xfrm>
          <a:prstGeom prst="rect">
            <a:avLst/>
          </a:prstGeom>
          <a:solidFill>
            <a:srgbClr val="275F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51" name="Google Shape;351;p7"/>
          <p:cNvSpPr txBox="1">
            <a:spLocks noGrp="1"/>
          </p:cNvSpPr>
          <p:nvPr>
            <p:ph type="title"/>
          </p:nvPr>
        </p:nvSpPr>
        <p:spPr>
          <a:xfrm>
            <a:off x="881319" y="433001"/>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sz="3467" b="1">
                <a:solidFill>
                  <a:schemeClr val="bg1"/>
                </a:solidFill>
                <a:latin typeface="Zilla Slab Light" pitchFamily="2" charset="77"/>
                <a:ea typeface="Zilla Slab Light" pitchFamily="2" charset="77"/>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Tree>
    <p:extLst>
      <p:ext uri="{BB962C8B-B14F-4D97-AF65-F5344CB8AC3E}">
        <p14:creationId xmlns:p14="http://schemas.microsoft.com/office/powerpoint/2010/main" val="219589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6"/>
        <p:cNvGrpSpPr/>
        <p:nvPr/>
      </p:nvGrpSpPr>
      <p:grpSpPr>
        <a:xfrm>
          <a:off x="0" y="0"/>
          <a:ext cx="0" cy="0"/>
          <a:chOff x="0" y="0"/>
          <a:chExt cx="0" cy="0"/>
        </a:xfrm>
      </p:grpSpPr>
      <p:sp>
        <p:nvSpPr>
          <p:cNvPr id="6" name="Google Shape;259;p5">
            <a:extLst>
              <a:ext uri="{FF2B5EF4-FFF2-40B4-BE49-F238E27FC236}">
                <a16:creationId xmlns:a16="http://schemas.microsoft.com/office/drawing/2014/main" id="{7723FE01-1F15-DA47-B688-4C6FC159C13A}"/>
              </a:ext>
            </a:extLst>
          </p:cNvPr>
          <p:cNvSpPr/>
          <p:nvPr userDrawn="1"/>
        </p:nvSpPr>
        <p:spPr>
          <a:xfrm>
            <a:off x="1" y="0"/>
            <a:ext cx="871600" cy="6858000"/>
          </a:xfrm>
          <a:prstGeom prst="rect">
            <a:avLst/>
          </a:prstGeom>
          <a:solidFill>
            <a:srgbClr val="D1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 name="Google Shape;359;p8">
            <a:extLst>
              <a:ext uri="{FF2B5EF4-FFF2-40B4-BE49-F238E27FC236}">
                <a16:creationId xmlns:a16="http://schemas.microsoft.com/office/drawing/2014/main" id="{062CBA2F-EB0F-F646-B54F-0E9DA74A448E}"/>
              </a:ext>
            </a:extLst>
          </p:cNvPr>
          <p:cNvSpPr/>
          <p:nvPr userDrawn="1"/>
        </p:nvSpPr>
        <p:spPr>
          <a:xfrm>
            <a:off x="401331" y="433001"/>
            <a:ext cx="10909200" cy="871600"/>
          </a:xfrm>
          <a:prstGeom prst="rect">
            <a:avLst/>
          </a:prstGeom>
          <a:solidFill>
            <a:srgbClr val="E2E2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5"/>
          <p:cNvSpPr txBox="1">
            <a:spLocks noGrp="1"/>
          </p:cNvSpPr>
          <p:nvPr>
            <p:ph type="title"/>
          </p:nvPr>
        </p:nvSpPr>
        <p:spPr>
          <a:xfrm>
            <a:off x="881467" y="433001"/>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sz="3467" b="1">
                <a:solidFill>
                  <a:srgbClr val="275F92"/>
                </a:solidFill>
                <a:latin typeface="Zilla Slab Light" pitchFamily="2" charset="77"/>
                <a:ea typeface="Zilla Slab Light" pitchFamily="2" charset="77"/>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
        <p:nvSpPr>
          <p:cNvPr id="287" name="Google Shape;287;p5"/>
          <p:cNvSpPr txBox="1">
            <a:spLocks noGrp="1"/>
          </p:cNvSpPr>
          <p:nvPr>
            <p:ph type="body" idx="1"/>
          </p:nvPr>
        </p:nvSpPr>
        <p:spPr>
          <a:xfrm>
            <a:off x="1599699" y="1737603"/>
            <a:ext cx="9710831" cy="4243331"/>
          </a:xfrm>
          <a:prstGeom prst="rect">
            <a:avLst/>
          </a:prstGeom>
        </p:spPr>
        <p:txBody>
          <a:bodyPr spcFirstLastPara="1" wrap="square" lIns="0" tIns="0" rIns="0" bIns="0" anchor="t" anchorCtr="0">
            <a:noAutofit/>
          </a:bodyPr>
          <a:lstStyle>
            <a:lvl1pPr marL="609570" lvl="0" indent="-507974" rtl="0">
              <a:spcBef>
                <a:spcPts val="800"/>
              </a:spcBef>
              <a:spcAft>
                <a:spcPts val="0"/>
              </a:spcAft>
              <a:buClr>
                <a:srgbClr val="007CBA"/>
              </a:buClr>
              <a:buSzPts val="2400"/>
              <a:buChar char="▪"/>
              <a:defRPr b="0">
                <a:latin typeface="Source Sans Pro" panose="020B0703030403020204" pitchFamily="34" charset="0"/>
                <a:ea typeface="Source Sans Pro" panose="020B0703030403020204" pitchFamily="34" charset="0"/>
              </a:defRPr>
            </a:lvl1pPr>
            <a:lvl2pPr marL="1219139" lvl="1" indent="-507974" rtl="0">
              <a:spcBef>
                <a:spcPts val="0"/>
              </a:spcBef>
              <a:spcAft>
                <a:spcPts val="0"/>
              </a:spcAft>
              <a:buSzPts val="2400"/>
              <a:buChar char="▫"/>
              <a:defRPr/>
            </a:lvl2pPr>
            <a:lvl3pPr marL="1828709" lvl="2" indent="-507974" rtl="0">
              <a:spcBef>
                <a:spcPts val="0"/>
              </a:spcBef>
              <a:spcAft>
                <a:spcPts val="0"/>
              </a:spcAft>
              <a:buSzPts val="2400"/>
              <a:buChar char="▫"/>
              <a:defRPr/>
            </a:lvl3pPr>
            <a:lvl4pPr marL="2438278" lvl="3" indent="-507974" rtl="0">
              <a:spcBef>
                <a:spcPts val="0"/>
              </a:spcBef>
              <a:spcAft>
                <a:spcPts val="0"/>
              </a:spcAft>
              <a:buSzPts val="2400"/>
              <a:buChar char="▫"/>
              <a:defRPr/>
            </a:lvl4pPr>
            <a:lvl5pPr marL="3047848" lvl="4" indent="-507974" rtl="0">
              <a:spcBef>
                <a:spcPts val="0"/>
              </a:spcBef>
              <a:spcAft>
                <a:spcPts val="0"/>
              </a:spcAft>
              <a:buSzPts val="2400"/>
              <a:buChar char="▫"/>
              <a:defRPr/>
            </a:lvl5pPr>
            <a:lvl6pPr marL="3657417" lvl="5" indent="-507974" rtl="0">
              <a:spcBef>
                <a:spcPts val="0"/>
              </a:spcBef>
              <a:spcAft>
                <a:spcPts val="0"/>
              </a:spcAft>
              <a:buSzPts val="2400"/>
              <a:buChar char="▫"/>
              <a:defRPr/>
            </a:lvl6pPr>
            <a:lvl7pPr marL="4266987" lvl="6" indent="-507974" rtl="0">
              <a:spcBef>
                <a:spcPts val="0"/>
              </a:spcBef>
              <a:spcAft>
                <a:spcPts val="0"/>
              </a:spcAft>
              <a:buSzPts val="2400"/>
              <a:buChar char="▫"/>
              <a:defRPr/>
            </a:lvl7pPr>
            <a:lvl8pPr marL="4876557" lvl="7" indent="-507974" rtl="0">
              <a:spcBef>
                <a:spcPts val="0"/>
              </a:spcBef>
              <a:spcAft>
                <a:spcPts val="0"/>
              </a:spcAft>
              <a:buSzPts val="2400"/>
              <a:buChar char="▫"/>
              <a:defRPr/>
            </a:lvl8pPr>
            <a:lvl9pPr marL="5486126" lvl="8" indent="-507974" rtl="0">
              <a:spcBef>
                <a:spcPts val="0"/>
              </a:spcBef>
              <a:spcAft>
                <a:spcPts val="0"/>
              </a:spcAft>
              <a:buSzPts val="2400"/>
              <a:buChar char="▫"/>
              <a:defRPr/>
            </a:lvl9pPr>
          </a:lstStyle>
          <a:p>
            <a:endParaRPr dirty="0"/>
          </a:p>
        </p:txBody>
      </p:sp>
      <p:sp>
        <p:nvSpPr>
          <p:cNvPr id="288" name="Google Shape;288;p5"/>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algn="ct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10546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4" name="Google Shape;11;p2">
            <a:extLst>
              <a:ext uri="{FF2B5EF4-FFF2-40B4-BE49-F238E27FC236}">
                <a16:creationId xmlns:a16="http://schemas.microsoft.com/office/drawing/2014/main" id="{3693B008-5106-DB40-B5C6-23D6CB725DAF}"/>
              </a:ext>
            </a:extLst>
          </p:cNvPr>
          <p:cNvSpPr/>
          <p:nvPr userDrawn="1"/>
        </p:nvSpPr>
        <p:spPr>
          <a:xfrm>
            <a:off x="0" y="0"/>
            <a:ext cx="8133600" cy="6858000"/>
          </a:xfrm>
          <a:prstGeom prst="rect">
            <a:avLst/>
          </a:prstGeom>
          <a:solidFill>
            <a:srgbClr val="007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 name="Google Shape;12;p2">
            <a:extLst>
              <a:ext uri="{FF2B5EF4-FFF2-40B4-BE49-F238E27FC236}">
                <a16:creationId xmlns:a16="http://schemas.microsoft.com/office/drawing/2014/main" id="{A57E8E3F-5BD1-464E-8A86-98A40DBDDB1F}"/>
              </a:ext>
            </a:extLst>
          </p:cNvPr>
          <p:cNvSpPr/>
          <p:nvPr userDrawn="1"/>
        </p:nvSpPr>
        <p:spPr>
          <a:xfrm>
            <a:off x="-231" y="2055567"/>
            <a:ext cx="8133601" cy="2746800"/>
          </a:xfrm>
          <a:prstGeom prst="rect">
            <a:avLst/>
          </a:prstGeom>
          <a:solidFill>
            <a:srgbClr val="275F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7" name="Google Shape;188;p3">
            <a:extLst>
              <a:ext uri="{FF2B5EF4-FFF2-40B4-BE49-F238E27FC236}">
                <a16:creationId xmlns:a16="http://schemas.microsoft.com/office/drawing/2014/main" id="{4F7334D6-E083-F94E-A38C-A6E926EAF7B3}"/>
              </a:ext>
            </a:extLst>
          </p:cNvPr>
          <p:cNvSpPr txBox="1">
            <a:spLocks noGrp="1"/>
          </p:cNvSpPr>
          <p:nvPr>
            <p:ph type="ctrTitle"/>
          </p:nvPr>
        </p:nvSpPr>
        <p:spPr>
          <a:xfrm>
            <a:off x="804568" y="2392167"/>
            <a:ext cx="7328889" cy="1163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3600"/>
              <a:buNone/>
              <a:defRPr sz="4267" b="1" i="0">
                <a:solidFill>
                  <a:schemeClr val="bg1"/>
                </a:solidFill>
                <a:latin typeface="Zilla Slab Light" pitchFamily="2" charset="77"/>
                <a:ea typeface="Zilla Slab Light" pitchFamily="2" charset="77"/>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dirty="0"/>
          </a:p>
        </p:txBody>
      </p:sp>
      <p:sp>
        <p:nvSpPr>
          <p:cNvPr id="8" name="Google Shape;189;p3">
            <a:extLst>
              <a:ext uri="{FF2B5EF4-FFF2-40B4-BE49-F238E27FC236}">
                <a16:creationId xmlns:a16="http://schemas.microsoft.com/office/drawing/2014/main" id="{E4C9A3A7-7E59-7745-AFF0-F4682E36B5AF}"/>
              </a:ext>
            </a:extLst>
          </p:cNvPr>
          <p:cNvSpPr txBox="1">
            <a:spLocks noGrp="1"/>
          </p:cNvSpPr>
          <p:nvPr>
            <p:ph type="subTitle" idx="1"/>
          </p:nvPr>
        </p:nvSpPr>
        <p:spPr>
          <a:xfrm>
            <a:off x="804568" y="3472899"/>
            <a:ext cx="7328889" cy="506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sz="2667">
                <a:solidFill>
                  <a:schemeClr val="bg1"/>
                </a:solidFill>
                <a:latin typeface="Zilla Slab Light" pitchFamily="2" charset="77"/>
                <a:ea typeface="Zilla Slab Light" pitchFamily="2" charset="77"/>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pic>
        <p:nvPicPr>
          <p:cNvPr id="6" name="Picture 5">
            <a:extLst>
              <a:ext uri="{FF2B5EF4-FFF2-40B4-BE49-F238E27FC236}">
                <a16:creationId xmlns:a16="http://schemas.microsoft.com/office/drawing/2014/main" id="{53ACDA52-61A8-47CB-9B7F-7EDE280151D7}"/>
              </a:ext>
            </a:extLst>
          </p:cNvPr>
          <p:cNvPicPr>
            <a:picLocks noChangeAspect="1"/>
          </p:cNvPicPr>
          <p:nvPr userDrawn="1"/>
        </p:nvPicPr>
        <p:blipFill rotWithShape="1">
          <a:blip r:embed="rId2"/>
          <a:srcRect t="22785" b="26512"/>
          <a:stretch/>
        </p:blipFill>
        <p:spPr>
          <a:xfrm>
            <a:off x="7887347" y="3017177"/>
            <a:ext cx="4637668" cy="911443"/>
          </a:xfrm>
          <a:prstGeom prst="rect">
            <a:avLst/>
          </a:prstGeom>
        </p:spPr>
      </p:pic>
    </p:spTree>
    <p:extLst>
      <p:ext uri="{BB962C8B-B14F-4D97-AF65-F5344CB8AC3E}">
        <p14:creationId xmlns:p14="http://schemas.microsoft.com/office/powerpoint/2010/main" val="41534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55"/>
        <p:cNvGrpSpPr/>
        <p:nvPr/>
      </p:nvGrpSpPr>
      <p:grpSpPr>
        <a:xfrm>
          <a:off x="0" y="0"/>
          <a:ext cx="0" cy="0"/>
          <a:chOff x="0" y="0"/>
          <a:chExt cx="0" cy="0"/>
        </a:xfrm>
      </p:grpSpPr>
      <p:sp>
        <p:nvSpPr>
          <p:cNvPr id="358" name="Google Shape;358;p8"/>
          <p:cNvSpPr/>
          <p:nvPr userDrawn="1"/>
        </p:nvSpPr>
        <p:spPr>
          <a:xfrm>
            <a:off x="1" y="0"/>
            <a:ext cx="871600" cy="6858000"/>
          </a:xfrm>
          <a:prstGeom prst="rect">
            <a:avLst/>
          </a:prstGeom>
          <a:solidFill>
            <a:srgbClr val="275F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 name="Google Shape;359;p8">
            <a:extLst>
              <a:ext uri="{FF2B5EF4-FFF2-40B4-BE49-F238E27FC236}">
                <a16:creationId xmlns:a16="http://schemas.microsoft.com/office/drawing/2014/main" id="{467CF943-FA9E-8D40-9633-F59ABC8F1A8D}"/>
              </a:ext>
            </a:extLst>
          </p:cNvPr>
          <p:cNvSpPr/>
          <p:nvPr userDrawn="1"/>
        </p:nvSpPr>
        <p:spPr>
          <a:xfrm>
            <a:off x="401331" y="433001"/>
            <a:ext cx="10909200" cy="871600"/>
          </a:xfrm>
          <a:prstGeom prst="rect">
            <a:avLst/>
          </a:prstGeom>
          <a:solidFill>
            <a:srgbClr val="D1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9" name="Google Shape;389;p8"/>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algn="ct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85" name="Google Shape;385;p8"/>
          <p:cNvSpPr txBox="1">
            <a:spLocks noGrp="1"/>
          </p:cNvSpPr>
          <p:nvPr>
            <p:ph type="title"/>
          </p:nvPr>
        </p:nvSpPr>
        <p:spPr>
          <a:xfrm>
            <a:off x="881470" y="433068"/>
            <a:ext cx="9613407" cy="871600"/>
          </a:xfrm>
          <a:prstGeom prst="rect">
            <a:avLst/>
          </a:prstGeom>
          <a:noFill/>
        </p:spPr>
        <p:txBody>
          <a:bodyPr spcFirstLastPara="1" wrap="square" lIns="0" tIns="0" rIns="0" bIns="0" anchor="ctr" anchorCtr="0">
            <a:noAutofit/>
          </a:bodyPr>
          <a:lstStyle>
            <a:lvl1pPr lvl="0" rtl="0">
              <a:spcBef>
                <a:spcPts val="0"/>
              </a:spcBef>
              <a:spcAft>
                <a:spcPts val="0"/>
              </a:spcAft>
              <a:buSzPts val="2600"/>
              <a:buNone/>
              <a:defRPr sz="3467" b="1">
                <a:solidFill>
                  <a:schemeClr val="bg1"/>
                </a:solidFill>
                <a:latin typeface="Zilla Slab Light" pitchFamily="2" charset="77"/>
                <a:ea typeface="Zilla Slab Light" pitchFamily="2" charset="77"/>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dirty="0"/>
          </a:p>
        </p:txBody>
      </p:sp>
      <p:sp>
        <p:nvSpPr>
          <p:cNvPr id="386" name="Google Shape;386;p8"/>
          <p:cNvSpPr txBox="1">
            <a:spLocks noGrp="1"/>
          </p:cNvSpPr>
          <p:nvPr>
            <p:ph type="body" idx="1"/>
          </p:nvPr>
        </p:nvSpPr>
        <p:spPr>
          <a:xfrm>
            <a:off x="1554500" y="4145406"/>
            <a:ext cx="3009600" cy="1841129"/>
          </a:xfrm>
          <a:prstGeom prst="rect">
            <a:avLst/>
          </a:prstGeom>
        </p:spPr>
        <p:txBody>
          <a:bodyPr spcFirstLastPara="1" wrap="square" lIns="0" tIns="0" rIns="0" bIns="0" anchor="t" anchorCtr="0">
            <a:noAutofit/>
          </a:bodyPr>
          <a:lstStyle>
            <a:lvl1pPr marL="609570" lvl="0" indent="-457177" rtl="0">
              <a:spcBef>
                <a:spcPts val="800"/>
              </a:spcBef>
              <a:spcAft>
                <a:spcPts val="0"/>
              </a:spcAft>
              <a:buClr>
                <a:srgbClr val="007CBA"/>
              </a:buClr>
              <a:buSzPts val="1800"/>
              <a:buChar char="▪"/>
              <a:defRPr sz="2400">
                <a:latin typeface="Source Sans Pro" panose="020B0703030403020204" pitchFamily="34" charset="0"/>
                <a:ea typeface="Source Sans Pro" panose="020B0703030403020204" pitchFamily="34" charset="0"/>
              </a:defRPr>
            </a:lvl1pPr>
            <a:lvl2pPr marL="1219139" lvl="1" indent="-457177" rtl="0">
              <a:spcBef>
                <a:spcPts val="0"/>
              </a:spcBef>
              <a:spcAft>
                <a:spcPts val="0"/>
              </a:spcAft>
              <a:buSzPts val="1800"/>
              <a:buChar char="▫"/>
              <a:defRPr sz="2400"/>
            </a:lvl2pPr>
            <a:lvl3pPr marL="1828709" lvl="2" indent="-457177" rtl="0">
              <a:spcBef>
                <a:spcPts val="0"/>
              </a:spcBef>
              <a:spcAft>
                <a:spcPts val="0"/>
              </a:spcAft>
              <a:buSzPts val="1800"/>
              <a:buChar char="▫"/>
              <a:defRPr sz="2400"/>
            </a:lvl3pPr>
            <a:lvl4pPr marL="2438278" lvl="3" indent="-457177" rtl="0">
              <a:spcBef>
                <a:spcPts val="0"/>
              </a:spcBef>
              <a:spcAft>
                <a:spcPts val="0"/>
              </a:spcAft>
              <a:buSzPts val="1800"/>
              <a:buChar char="▫"/>
              <a:defRPr sz="2400"/>
            </a:lvl4pPr>
            <a:lvl5pPr marL="3047848" lvl="4" indent="-457177" rtl="0">
              <a:spcBef>
                <a:spcPts val="0"/>
              </a:spcBef>
              <a:spcAft>
                <a:spcPts val="0"/>
              </a:spcAft>
              <a:buSzPts val="1800"/>
              <a:buChar char="▫"/>
              <a:defRPr sz="2400"/>
            </a:lvl5pPr>
            <a:lvl6pPr marL="3657417" lvl="5" indent="-457177" rtl="0">
              <a:spcBef>
                <a:spcPts val="0"/>
              </a:spcBef>
              <a:spcAft>
                <a:spcPts val="0"/>
              </a:spcAft>
              <a:buSzPts val="1800"/>
              <a:buChar char="▫"/>
              <a:defRPr sz="2400"/>
            </a:lvl6pPr>
            <a:lvl7pPr marL="4266987" lvl="6" indent="-457177" rtl="0">
              <a:spcBef>
                <a:spcPts val="0"/>
              </a:spcBef>
              <a:spcAft>
                <a:spcPts val="0"/>
              </a:spcAft>
              <a:buSzPts val="1800"/>
              <a:buChar char="▫"/>
              <a:defRPr sz="2400"/>
            </a:lvl7pPr>
            <a:lvl8pPr marL="4876557" lvl="7" indent="-457177" rtl="0">
              <a:spcBef>
                <a:spcPts val="0"/>
              </a:spcBef>
              <a:spcAft>
                <a:spcPts val="0"/>
              </a:spcAft>
              <a:buSzPts val="1800"/>
              <a:buChar char="▫"/>
              <a:defRPr sz="2400"/>
            </a:lvl8pPr>
            <a:lvl9pPr marL="5486126" lvl="8" indent="-457177" rtl="0">
              <a:spcBef>
                <a:spcPts val="0"/>
              </a:spcBef>
              <a:spcAft>
                <a:spcPts val="0"/>
              </a:spcAft>
              <a:buSzPts val="1800"/>
              <a:buChar char="▫"/>
              <a:defRPr sz="2400"/>
            </a:lvl9pPr>
          </a:lstStyle>
          <a:p>
            <a:endParaRPr dirty="0"/>
          </a:p>
        </p:txBody>
      </p:sp>
      <p:sp>
        <p:nvSpPr>
          <p:cNvPr id="10" name="Рисунок 1">
            <a:extLst>
              <a:ext uri="{FF2B5EF4-FFF2-40B4-BE49-F238E27FC236}">
                <a16:creationId xmlns:a16="http://schemas.microsoft.com/office/drawing/2014/main" id="{C4276E7F-BBDC-1F4A-ADB3-396DBEC4A6C0}"/>
              </a:ext>
            </a:extLst>
          </p:cNvPr>
          <p:cNvSpPr>
            <a:spLocks noGrp="1"/>
          </p:cNvSpPr>
          <p:nvPr>
            <p:ph type="pic" sz="quarter" idx="10"/>
          </p:nvPr>
        </p:nvSpPr>
        <p:spPr>
          <a:xfrm>
            <a:off x="1554430" y="1737537"/>
            <a:ext cx="3009599" cy="1975001"/>
          </a:xfrm>
          <a:prstGeom prst="rect">
            <a:avLst/>
          </a:prstGeom>
          <a:solidFill>
            <a:srgbClr val="DDDDDF"/>
          </a:solidFill>
        </p:spPr>
        <p:txBody>
          <a:bodyPr/>
          <a:lstStyle>
            <a:lvl1pPr marL="101597" indent="0">
              <a:buFontTx/>
              <a:buNone/>
              <a:defRPr>
                <a:solidFill>
                  <a:srgbClr val="DDDDDF"/>
                </a:solidFill>
              </a:defRPr>
            </a:lvl1pPr>
          </a:lstStyle>
          <a:p>
            <a:endParaRPr lang="en-US" dirty="0"/>
          </a:p>
        </p:txBody>
      </p:sp>
      <p:sp>
        <p:nvSpPr>
          <p:cNvPr id="13" name="Google Shape;386;p8">
            <a:extLst>
              <a:ext uri="{FF2B5EF4-FFF2-40B4-BE49-F238E27FC236}">
                <a16:creationId xmlns:a16="http://schemas.microsoft.com/office/drawing/2014/main" id="{94F3D315-4D1B-D84D-A0DA-C8EF0F665E50}"/>
              </a:ext>
            </a:extLst>
          </p:cNvPr>
          <p:cNvSpPr txBox="1">
            <a:spLocks noGrp="1"/>
          </p:cNvSpPr>
          <p:nvPr>
            <p:ph type="body" idx="13"/>
          </p:nvPr>
        </p:nvSpPr>
        <p:spPr>
          <a:xfrm>
            <a:off x="4926521" y="4145406"/>
            <a:ext cx="3009600" cy="1841129"/>
          </a:xfrm>
          <a:prstGeom prst="rect">
            <a:avLst/>
          </a:prstGeom>
        </p:spPr>
        <p:txBody>
          <a:bodyPr spcFirstLastPara="1" wrap="square" lIns="0" tIns="0" rIns="0" bIns="0" anchor="t" anchorCtr="0">
            <a:noAutofit/>
          </a:bodyPr>
          <a:lstStyle>
            <a:lvl1pPr marL="609570" lvl="0" indent="-457177" rtl="0">
              <a:spcBef>
                <a:spcPts val="800"/>
              </a:spcBef>
              <a:spcAft>
                <a:spcPts val="0"/>
              </a:spcAft>
              <a:buClr>
                <a:srgbClr val="007CBA"/>
              </a:buClr>
              <a:buSzPts val="1800"/>
              <a:buChar char="▪"/>
              <a:defRPr sz="2400">
                <a:latin typeface="Source Sans Pro" panose="020B0703030403020204" pitchFamily="34" charset="0"/>
                <a:ea typeface="Source Sans Pro" panose="020B0703030403020204" pitchFamily="34" charset="0"/>
              </a:defRPr>
            </a:lvl1pPr>
            <a:lvl2pPr marL="1219139" lvl="1" indent="-457177" rtl="0">
              <a:spcBef>
                <a:spcPts val="0"/>
              </a:spcBef>
              <a:spcAft>
                <a:spcPts val="0"/>
              </a:spcAft>
              <a:buSzPts val="1800"/>
              <a:buChar char="▫"/>
              <a:defRPr sz="2400"/>
            </a:lvl2pPr>
            <a:lvl3pPr marL="1828709" lvl="2" indent="-457177" rtl="0">
              <a:spcBef>
                <a:spcPts val="0"/>
              </a:spcBef>
              <a:spcAft>
                <a:spcPts val="0"/>
              </a:spcAft>
              <a:buSzPts val="1800"/>
              <a:buChar char="▫"/>
              <a:defRPr sz="2400"/>
            </a:lvl3pPr>
            <a:lvl4pPr marL="2438278" lvl="3" indent="-457177" rtl="0">
              <a:spcBef>
                <a:spcPts val="0"/>
              </a:spcBef>
              <a:spcAft>
                <a:spcPts val="0"/>
              </a:spcAft>
              <a:buSzPts val="1800"/>
              <a:buChar char="▫"/>
              <a:defRPr sz="2400"/>
            </a:lvl4pPr>
            <a:lvl5pPr marL="3047848" lvl="4" indent="-457177" rtl="0">
              <a:spcBef>
                <a:spcPts val="0"/>
              </a:spcBef>
              <a:spcAft>
                <a:spcPts val="0"/>
              </a:spcAft>
              <a:buSzPts val="1800"/>
              <a:buChar char="▫"/>
              <a:defRPr sz="2400"/>
            </a:lvl5pPr>
            <a:lvl6pPr marL="3657417" lvl="5" indent="-457177" rtl="0">
              <a:spcBef>
                <a:spcPts val="0"/>
              </a:spcBef>
              <a:spcAft>
                <a:spcPts val="0"/>
              </a:spcAft>
              <a:buSzPts val="1800"/>
              <a:buChar char="▫"/>
              <a:defRPr sz="2400"/>
            </a:lvl6pPr>
            <a:lvl7pPr marL="4266987" lvl="6" indent="-457177" rtl="0">
              <a:spcBef>
                <a:spcPts val="0"/>
              </a:spcBef>
              <a:spcAft>
                <a:spcPts val="0"/>
              </a:spcAft>
              <a:buSzPts val="1800"/>
              <a:buChar char="▫"/>
              <a:defRPr sz="2400"/>
            </a:lvl7pPr>
            <a:lvl8pPr marL="4876557" lvl="7" indent="-457177" rtl="0">
              <a:spcBef>
                <a:spcPts val="0"/>
              </a:spcBef>
              <a:spcAft>
                <a:spcPts val="0"/>
              </a:spcAft>
              <a:buSzPts val="1800"/>
              <a:buChar char="▫"/>
              <a:defRPr sz="2400"/>
            </a:lvl8pPr>
            <a:lvl9pPr marL="5486126" lvl="8" indent="-457177" rtl="0">
              <a:spcBef>
                <a:spcPts val="0"/>
              </a:spcBef>
              <a:spcAft>
                <a:spcPts val="0"/>
              </a:spcAft>
              <a:buSzPts val="1800"/>
              <a:buChar char="▫"/>
              <a:defRPr sz="2400"/>
            </a:lvl9pPr>
          </a:lstStyle>
          <a:p>
            <a:endParaRPr dirty="0"/>
          </a:p>
        </p:txBody>
      </p:sp>
      <p:sp>
        <p:nvSpPr>
          <p:cNvPr id="14" name="Рисунок 1">
            <a:extLst>
              <a:ext uri="{FF2B5EF4-FFF2-40B4-BE49-F238E27FC236}">
                <a16:creationId xmlns:a16="http://schemas.microsoft.com/office/drawing/2014/main" id="{7D94C329-568E-1E43-9B00-0848D9A8B2EF}"/>
              </a:ext>
            </a:extLst>
          </p:cNvPr>
          <p:cNvSpPr>
            <a:spLocks noGrp="1"/>
          </p:cNvSpPr>
          <p:nvPr>
            <p:ph type="pic" sz="quarter" idx="14"/>
          </p:nvPr>
        </p:nvSpPr>
        <p:spPr>
          <a:xfrm>
            <a:off x="4926451" y="1737537"/>
            <a:ext cx="3009599" cy="1975001"/>
          </a:xfrm>
          <a:prstGeom prst="rect">
            <a:avLst/>
          </a:prstGeom>
          <a:solidFill>
            <a:srgbClr val="DDDDDF"/>
          </a:solidFill>
        </p:spPr>
        <p:txBody>
          <a:bodyPr/>
          <a:lstStyle>
            <a:lvl1pPr marL="101597" indent="0">
              <a:buFontTx/>
              <a:buNone/>
              <a:defRPr>
                <a:solidFill>
                  <a:srgbClr val="DDDDDF"/>
                </a:solidFill>
              </a:defRPr>
            </a:lvl1pPr>
          </a:lstStyle>
          <a:p>
            <a:endParaRPr lang="en-US" dirty="0"/>
          </a:p>
        </p:txBody>
      </p:sp>
      <p:sp>
        <p:nvSpPr>
          <p:cNvPr id="17" name="Google Shape;386;p8">
            <a:extLst>
              <a:ext uri="{FF2B5EF4-FFF2-40B4-BE49-F238E27FC236}">
                <a16:creationId xmlns:a16="http://schemas.microsoft.com/office/drawing/2014/main" id="{5A8E8B45-6BF7-1F4E-8757-338F7789CAB8}"/>
              </a:ext>
            </a:extLst>
          </p:cNvPr>
          <p:cNvSpPr txBox="1">
            <a:spLocks noGrp="1"/>
          </p:cNvSpPr>
          <p:nvPr>
            <p:ph type="body" idx="15"/>
          </p:nvPr>
        </p:nvSpPr>
        <p:spPr>
          <a:xfrm>
            <a:off x="8329439" y="4145406"/>
            <a:ext cx="3009600" cy="1841129"/>
          </a:xfrm>
          <a:prstGeom prst="rect">
            <a:avLst/>
          </a:prstGeom>
        </p:spPr>
        <p:txBody>
          <a:bodyPr spcFirstLastPara="1" wrap="square" lIns="0" tIns="0" rIns="0" bIns="0" anchor="t" anchorCtr="0">
            <a:noAutofit/>
          </a:bodyPr>
          <a:lstStyle>
            <a:lvl1pPr marL="609570" lvl="0" indent="-457177" rtl="0">
              <a:spcBef>
                <a:spcPts val="800"/>
              </a:spcBef>
              <a:spcAft>
                <a:spcPts val="0"/>
              </a:spcAft>
              <a:buClr>
                <a:srgbClr val="007CBA"/>
              </a:buClr>
              <a:buSzPts val="1800"/>
              <a:buChar char="▪"/>
              <a:defRPr sz="2400">
                <a:latin typeface="Source Sans Pro" panose="020B0703030403020204" pitchFamily="34" charset="0"/>
                <a:ea typeface="Source Sans Pro" panose="020B0703030403020204" pitchFamily="34" charset="0"/>
              </a:defRPr>
            </a:lvl1pPr>
            <a:lvl2pPr marL="1219139" lvl="1" indent="-457177" rtl="0">
              <a:spcBef>
                <a:spcPts val="0"/>
              </a:spcBef>
              <a:spcAft>
                <a:spcPts val="0"/>
              </a:spcAft>
              <a:buSzPts val="1800"/>
              <a:buChar char="▫"/>
              <a:defRPr sz="2400"/>
            </a:lvl2pPr>
            <a:lvl3pPr marL="1828709" lvl="2" indent="-457177" rtl="0">
              <a:spcBef>
                <a:spcPts val="0"/>
              </a:spcBef>
              <a:spcAft>
                <a:spcPts val="0"/>
              </a:spcAft>
              <a:buSzPts val="1800"/>
              <a:buChar char="▫"/>
              <a:defRPr sz="2400"/>
            </a:lvl3pPr>
            <a:lvl4pPr marL="2438278" lvl="3" indent="-457177" rtl="0">
              <a:spcBef>
                <a:spcPts val="0"/>
              </a:spcBef>
              <a:spcAft>
                <a:spcPts val="0"/>
              </a:spcAft>
              <a:buSzPts val="1800"/>
              <a:buChar char="▫"/>
              <a:defRPr sz="2400"/>
            </a:lvl4pPr>
            <a:lvl5pPr marL="3047848" lvl="4" indent="-457177" rtl="0">
              <a:spcBef>
                <a:spcPts val="0"/>
              </a:spcBef>
              <a:spcAft>
                <a:spcPts val="0"/>
              </a:spcAft>
              <a:buSzPts val="1800"/>
              <a:buChar char="▫"/>
              <a:defRPr sz="2400"/>
            </a:lvl5pPr>
            <a:lvl6pPr marL="3657417" lvl="5" indent="-457177" rtl="0">
              <a:spcBef>
                <a:spcPts val="0"/>
              </a:spcBef>
              <a:spcAft>
                <a:spcPts val="0"/>
              </a:spcAft>
              <a:buSzPts val="1800"/>
              <a:buChar char="▫"/>
              <a:defRPr sz="2400"/>
            </a:lvl6pPr>
            <a:lvl7pPr marL="4266987" lvl="6" indent="-457177" rtl="0">
              <a:spcBef>
                <a:spcPts val="0"/>
              </a:spcBef>
              <a:spcAft>
                <a:spcPts val="0"/>
              </a:spcAft>
              <a:buSzPts val="1800"/>
              <a:buChar char="▫"/>
              <a:defRPr sz="2400"/>
            </a:lvl7pPr>
            <a:lvl8pPr marL="4876557" lvl="7" indent="-457177" rtl="0">
              <a:spcBef>
                <a:spcPts val="0"/>
              </a:spcBef>
              <a:spcAft>
                <a:spcPts val="0"/>
              </a:spcAft>
              <a:buSzPts val="1800"/>
              <a:buChar char="▫"/>
              <a:defRPr sz="2400"/>
            </a:lvl8pPr>
            <a:lvl9pPr marL="5486126" lvl="8" indent="-457177" rtl="0">
              <a:spcBef>
                <a:spcPts val="0"/>
              </a:spcBef>
              <a:spcAft>
                <a:spcPts val="0"/>
              </a:spcAft>
              <a:buSzPts val="1800"/>
              <a:buChar char="▫"/>
              <a:defRPr sz="2400"/>
            </a:lvl9pPr>
          </a:lstStyle>
          <a:p>
            <a:endParaRPr dirty="0"/>
          </a:p>
        </p:txBody>
      </p:sp>
      <p:sp>
        <p:nvSpPr>
          <p:cNvPr id="18" name="Рисунок 1">
            <a:extLst>
              <a:ext uri="{FF2B5EF4-FFF2-40B4-BE49-F238E27FC236}">
                <a16:creationId xmlns:a16="http://schemas.microsoft.com/office/drawing/2014/main" id="{E28EE840-DCED-5D4D-B36B-DFF7776DA8A3}"/>
              </a:ext>
            </a:extLst>
          </p:cNvPr>
          <p:cNvSpPr>
            <a:spLocks noGrp="1"/>
          </p:cNvSpPr>
          <p:nvPr>
            <p:ph type="pic" sz="quarter" idx="16"/>
          </p:nvPr>
        </p:nvSpPr>
        <p:spPr>
          <a:xfrm>
            <a:off x="8329369" y="1737537"/>
            <a:ext cx="3009599" cy="1975001"/>
          </a:xfrm>
          <a:prstGeom prst="rect">
            <a:avLst/>
          </a:prstGeom>
          <a:solidFill>
            <a:srgbClr val="DDDDDF"/>
          </a:solidFill>
        </p:spPr>
        <p:txBody>
          <a:bodyPr/>
          <a:lstStyle>
            <a:lvl1pPr marL="101597" indent="0">
              <a:buFontTx/>
              <a:buNone/>
              <a:defRPr>
                <a:solidFill>
                  <a:srgbClr val="DDDDDF"/>
                </a:solidFill>
              </a:defRPr>
            </a:lvl1pPr>
          </a:lstStyle>
          <a:p>
            <a:endParaRPr lang="en-US" dirty="0"/>
          </a:p>
        </p:txBody>
      </p:sp>
    </p:spTree>
    <p:extLst>
      <p:ext uri="{BB962C8B-B14F-4D97-AF65-F5344CB8AC3E}">
        <p14:creationId xmlns:p14="http://schemas.microsoft.com/office/powerpoint/2010/main" val="183114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FD21-0917-4A3C-8C41-AE2530324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3B847-F3E9-4515-BEF9-F8D0DF66D3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35CF-5CC7-436F-928D-C670AE7963D8}"/>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5519C4C3-CBE7-4512-98F2-249B1DDD3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6BBE7-3893-4F8A-9852-79D9DEB29DDF}"/>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372178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3CAB-D113-4218-A948-56B2572C71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2A264B-3C29-4912-9861-41035C112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ED368-C390-437F-9F93-5781D5D7BF75}"/>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B69D924A-895B-47F0-850E-6A3BAA46A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A6CF8-72A1-464D-993B-5C9A13B9FF39}"/>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265203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5EE1-595D-4B57-A7BF-EF5EE7F0E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22751-982B-4825-AFA3-06270835B9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970ACE-C60C-45BC-BDEB-E31E03E422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8052E-7504-4559-BCBE-0EFBBF0FD3DA}"/>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6" name="Footer Placeholder 5">
            <a:extLst>
              <a:ext uri="{FF2B5EF4-FFF2-40B4-BE49-F238E27FC236}">
                <a16:creationId xmlns:a16="http://schemas.microsoft.com/office/drawing/2014/main" id="{30CDB659-A769-4F80-ABC8-877620E89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034FE-6FAC-416F-90AB-96D8460C7E07}"/>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351545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F6BB-73A0-4620-888C-DDA0829F51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C7B298-BBEE-4D36-B414-5BEA4852C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0B84FF-CA1E-4A18-8F31-DA4F3CA36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756F9-F173-4CD8-A809-12A9871AB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75A35-7AF5-4B1E-9D49-9D56EE6D5F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34FA6D-463D-4742-8495-68B833346120}"/>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8" name="Footer Placeholder 7">
            <a:extLst>
              <a:ext uri="{FF2B5EF4-FFF2-40B4-BE49-F238E27FC236}">
                <a16:creationId xmlns:a16="http://schemas.microsoft.com/office/drawing/2014/main" id="{8CC2FDB0-1DA7-4CC9-9370-F4573C5DFD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77C8EB-D975-4759-A467-36E19286F5F3}"/>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2498302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3A8C-AD38-4EDB-9F09-89BC5590DD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BC0D8-2B35-44C9-AF31-E762EE304E60}"/>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4" name="Footer Placeholder 3">
            <a:extLst>
              <a:ext uri="{FF2B5EF4-FFF2-40B4-BE49-F238E27FC236}">
                <a16:creationId xmlns:a16="http://schemas.microsoft.com/office/drawing/2014/main" id="{5524B1F7-27F6-48C7-AC59-40D6D45E4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80E2D-4FB9-4589-9E43-5CD28586BD62}"/>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37911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384A2-41DC-4FB2-BBD5-8750DE71C523}"/>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3" name="Footer Placeholder 2">
            <a:extLst>
              <a:ext uri="{FF2B5EF4-FFF2-40B4-BE49-F238E27FC236}">
                <a16:creationId xmlns:a16="http://schemas.microsoft.com/office/drawing/2014/main" id="{5F024713-95BE-4C14-A5D0-F80215648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9BE673-5FBA-4C24-8BDD-55527DFE3C25}"/>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188508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365E-D02F-4738-B62E-26E8402F8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6ED5C2-D324-4850-AEEB-E3F723C48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61353-DBCC-4BFF-A9D4-57353AE53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2317F-7E69-443C-A207-258608BE3FDF}"/>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6" name="Footer Placeholder 5">
            <a:extLst>
              <a:ext uri="{FF2B5EF4-FFF2-40B4-BE49-F238E27FC236}">
                <a16:creationId xmlns:a16="http://schemas.microsoft.com/office/drawing/2014/main" id="{36682621-CA0C-49C3-B034-E043F7BF8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97B21-407F-417F-BD17-8B1933DDBDA0}"/>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51988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A30B-B91F-41F9-B348-6FE2CA89F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C6BCFF-ADBB-4A62-ABB3-053640E64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E508FD-59F2-4869-8964-21A9611C5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0F5F5-A93C-45B8-8DD7-7EED3BD37EDF}"/>
              </a:ext>
            </a:extLst>
          </p:cNvPr>
          <p:cNvSpPr>
            <a:spLocks noGrp="1"/>
          </p:cNvSpPr>
          <p:nvPr>
            <p:ph type="dt" sz="half" idx="10"/>
          </p:nvPr>
        </p:nvSpPr>
        <p:spPr/>
        <p:txBody>
          <a:bodyPr/>
          <a:lstStyle/>
          <a:p>
            <a:fld id="{FC304190-1B0F-4223-ABB8-D4DB25B2832E}" type="datetimeFigureOut">
              <a:rPr lang="en-US" smtClean="0"/>
              <a:t>3/11/2024</a:t>
            </a:fld>
            <a:endParaRPr lang="en-US"/>
          </a:p>
        </p:txBody>
      </p:sp>
      <p:sp>
        <p:nvSpPr>
          <p:cNvPr id="6" name="Footer Placeholder 5">
            <a:extLst>
              <a:ext uri="{FF2B5EF4-FFF2-40B4-BE49-F238E27FC236}">
                <a16:creationId xmlns:a16="http://schemas.microsoft.com/office/drawing/2014/main" id="{37D36627-C75B-433F-BB86-5C8BA956C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0F116-8C10-4F6A-A59E-817CFCB14419}"/>
              </a:ext>
            </a:extLst>
          </p:cNvPr>
          <p:cNvSpPr>
            <a:spLocks noGrp="1"/>
          </p:cNvSpPr>
          <p:nvPr>
            <p:ph type="sldNum" sz="quarter" idx="12"/>
          </p:nvPr>
        </p:nvSpPr>
        <p:spPr/>
        <p:txBody>
          <a:bodyPr/>
          <a:lstStyle/>
          <a:p>
            <a:fld id="{29BFDCDB-AFE3-4C8E-A721-23C512FDC428}" type="slidenum">
              <a:rPr lang="en-US" smtClean="0"/>
              <a:t>‹#›</a:t>
            </a:fld>
            <a:endParaRPr lang="en-US"/>
          </a:p>
        </p:txBody>
      </p:sp>
    </p:spTree>
    <p:extLst>
      <p:ext uri="{BB962C8B-B14F-4D97-AF65-F5344CB8AC3E}">
        <p14:creationId xmlns:p14="http://schemas.microsoft.com/office/powerpoint/2010/main" val="83743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AECE6-9D0A-43FB-9088-FB2776BC7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E2FD3-EDE8-4A44-8108-628372762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0A62D-4383-4C14-A2EE-6CE4092DB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04190-1B0F-4223-ABB8-D4DB25B2832E}" type="datetimeFigureOut">
              <a:rPr lang="en-US" smtClean="0"/>
              <a:t>3/11/2024</a:t>
            </a:fld>
            <a:endParaRPr lang="en-US"/>
          </a:p>
        </p:txBody>
      </p:sp>
      <p:sp>
        <p:nvSpPr>
          <p:cNvPr id="5" name="Footer Placeholder 4">
            <a:extLst>
              <a:ext uri="{FF2B5EF4-FFF2-40B4-BE49-F238E27FC236}">
                <a16:creationId xmlns:a16="http://schemas.microsoft.com/office/drawing/2014/main" id="{106199DD-ABCD-4859-8A5E-BDB459887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4C88F-BF71-472F-A6F1-B618725AF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FDCDB-AFE3-4C8E-A721-23C512FDC428}" type="slidenum">
              <a:rPr lang="en-US" smtClean="0"/>
              <a:t>‹#›</a:t>
            </a:fld>
            <a:endParaRPr lang="en-US"/>
          </a:p>
        </p:txBody>
      </p:sp>
    </p:spTree>
    <p:extLst>
      <p:ext uri="{BB962C8B-B14F-4D97-AF65-F5344CB8AC3E}">
        <p14:creationId xmlns:p14="http://schemas.microsoft.com/office/powerpoint/2010/main" val="1856530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18" Type="http://schemas.openxmlformats.org/officeDocument/2006/relationships/image" Target="../media/image54.jpg"/><Relationship Id="rId26" Type="http://schemas.openxmlformats.org/officeDocument/2006/relationships/image" Target="../media/image62.png"/><Relationship Id="rId3" Type="http://schemas.openxmlformats.org/officeDocument/2006/relationships/image" Target="../media/image39.jpe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jpeg"/><Relationship Id="rId25" Type="http://schemas.openxmlformats.org/officeDocument/2006/relationships/image" Target="../media/image61.gif"/><Relationship Id="rId2" Type="http://schemas.openxmlformats.org/officeDocument/2006/relationships/image" Target="../media/image38.jpeg"/><Relationship Id="rId16" Type="http://schemas.openxmlformats.org/officeDocument/2006/relationships/image" Target="../media/image52.jpeg"/><Relationship Id="rId20" Type="http://schemas.openxmlformats.org/officeDocument/2006/relationships/image" Target="../media/image56.jpg"/><Relationship Id="rId29"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42.jp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jpg"/><Relationship Id="rId9" Type="http://schemas.openxmlformats.org/officeDocument/2006/relationships/image" Target="../media/image45.jpg"/><Relationship Id="rId14" Type="http://schemas.openxmlformats.org/officeDocument/2006/relationships/image" Target="../media/image50.jpg"/><Relationship Id="rId22" Type="http://schemas.openxmlformats.org/officeDocument/2006/relationships/image" Target="../media/image58.png"/><Relationship Id="rId27"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 Id="rId5" Type="http://schemas.openxmlformats.org/officeDocument/2006/relationships/image" Target="../media/image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1.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5.xml"/><Relationship Id="rId1" Type="http://schemas.openxmlformats.org/officeDocument/2006/relationships/video" Target="https://www.youtube.com/embed/VMzkZNbKk1I?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59E29FAB-DC9A-4241-8016-6704A4682CFE}"/>
              </a:ext>
            </a:extLst>
          </p:cNvPr>
          <p:cNvPicPr>
            <a:picLocks noChangeAspect="1"/>
          </p:cNvPicPr>
          <p:nvPr/>
        </p:nvPicPr>
        <p:blipFill>
          <a:blip r:embed="rId2"/>
          <a:stretch>
            <a:fillRect/>
          </a:stretch>
        </p:blipFill>
        <p:spPr>
          <a:xfrm>
            <a:off x="1361772" y="2087752"/>
            <a:ext cx="10217964" cy="2922338"/>
          </a:xfrm>
          <a:prstGeom prst="rect">
            <a:avLst/>
          </a:prstGeom>
        </p:spPr>
      </p:pic>
      <p:sp>
        <p:nvSpPr>
          <p:cNvPr id="11" name="TextBox 10">
            <a:extLst>
              <a:ext uri="{FF2B5EF4-FFF2-40B4-BE49-F238E27FC236}">
                <a16:creationId xmlns:a16="http://schemas.microsoft.com/office/drawing/2014/main" id="{7E0429B3-F303-4B4E-8F57-72B62608F548}"/>
              </a:ext>
            </a:extLst>
          </p:cNvPr>
          <p:cNvSpPr txBox="1"/>
          <p:nvPr/>
        </p:nvSpPr>
        <p:spPr>
          <a:xfrm>
            <a:off x="9619525" y="5778956"/>
            <a:ext cx="2423886" cy="954107"/>
          </a:xfrm>
          <a:prstGeom prst="rect">
            <a:avLst/>
          </a:prstGeom>
          <a:noFill/>
        </p:spPr>
        <p:txBody>
          <a:bodyPr wrap="square" rtlCol="0">
            <a:spAutoFit/>
          </a:bodyPr>
          <a:lstStyle/>
          <a:p>
            <a:r>
              <a:rPr lang="en-US" sz="2000" b="1" dirty="0">
                <a:solidFill>
                  <a:srgbClr val="717174"/>
                </a:solidFill>
                <a:latin typeface="Zilla Slab" pitchFamily="2" charset="0"/>
                <a:ea typeface="Zilla Slab" pitchFamily="2" charset="0"/>
              </a:rPr>
              <a:t>Bryan Doe</a:t>
            </a:r>
          </a:p>
          <a:p>
            <a:r>
              <a:rPr lang="en-US" dirty="0">
                <a:solidFill>
                  <a:srgbClr val="717174"/>
                </a:solidFill>
                <a:latin typeface="Zilla Slab" pitchFamily="2" charset="0"/>
                <a:ea typeface="Zilla Slab" pitchFamily="2" charset="0"/>
              </a:rPr>
              <a:t>Outreach Specialist </a:t>
            </a:r>
          </a:p>
          <a:p>
            <a:r>
              <a:rPr lang="en-US" dirty="0">
                <a:solidFill>
                  <a:srgbClr val="717174"/>
                </a:solidFill>
                <a:latin typeface="Zilla Slab" pitchFamily="2" charset="0"/>
                <a:ea typeface="Zilla Slab" pitchFamily="2" charset="0"/>
              </a:rPr>
              <a:t>Springfield Vet Center</a:t>
            </a:r>
          </a:p>
        </p:txBody>
      </p:sp>
      <p:pic>
        <p:nvPicPr>
          <p:cNvPr id="5" name="Picture 4">
            <a:extLst>
              <a:ext uri="{FF2B5EF4-FFF2-40B4-BE49-F238E27FC236}">
                <a16:creationId xmlns:a16="http://schemas.microsoft.com/office/drawing/2014/main" id="{843B9711-2AB1-41DE-A430-AFB0B0373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60" y="353820"/>
            <a:ext cx="3692239" cy="965066"/>
          </a:xfrm>
          <a:prstGeom prst="rect">
            <a:avLst/>
          </a:prstGeom>
        </p:spPr>
      </p:pic>
      <p:sp>
        <p:nvSpPr>
          <p:cNvPr id="3" name="TextBox 2">
            <a:extLst>
              <a:ext uri="{FF2B5EF4-FFF2-40B4-BE49-F238E27FC236}">
                <a16:creationId xmlns:a16="http://schemas.microsoft.com/office/drawing/2014/main" id="{8884468C-2B62-6E5D-DBB5-1AD32E86A25B}"/>
              </a:ext>
            </a:extLst>
          </p:cNvPr>
          <p:cNvSpPr txBox="1"/>
          <p:nvPr/>
        </p:nvSpPr>
        <p:spPr>
          <a:xfrm>
            <a:off x="0" y="4262151"/>
            <a:ext cx="12192000" cy="400110"/>
          </a:xfrm>
          <a:prstGeom prst="rect">
            <a:avLst/>
          </a:prstGeom>
          <a:noFill/>
        </p:spPr>
        <p:txBody>
          <a:bodyPr wrap="square">
            <a:spAutoFit/>
          </a:bodyPr>
          <a:lstStyle/>
          <a:p>
            <a:pPr algn="ctr"/>
            <a:r>
              <a:rPr lang="en-US" sz="2000" b="1" dirty="0">
                <a:solidFill>
                  <a:srgbClr val="6F6F72"/>
                </a:solidFill>
                <a:effectLst/>
                <a:latin typeface="Zilla Slab" pitchFamily="2" charset="0"/>
                <a:ea typeface="Zilla Slab" pitchFamily="2" charset="0"/>
              </a:rPr>
              <a:t>Law Enforcement CIT Training 2024</a:t>
            </a:r>
            <a:endParaRPr lang="en-US" sz="2000" b="1" dirty="0">
              <a:solidFill>
                <a:srgbClr val="717174"/>
              </a:solidFill>
              <a:latin typeface="Zilla Slab" pitchFamily="2" charset="0"/>
              <a:ea typeface="Zilla Slab" pitchFamily="2" charset="0"/>
            </a:endParaRPr>
          </a:p>
        </p:txBody>
      </p:sp>
    </p:spTree>
    <p:extLst>
      <p:ext uri="{BB962C8B-B14F-4D97-AF65-F5344CB8AC3E}">
        <p14:creationId xmlns:p14="http://schemas.microsoft.com/office/powerpoint/2010/main" val="57811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clipart&#10;&#10;Description automatically generated">
            <a:extLst>
              <a:ext uri="{FF2B5EF4-FFF2-40B4-BE49-F238E27FC236}">
                <a16:creationId xmlns:a16="http://schemas.microsoft.com/office/drawing/2014/main" id="{D3108049-7D54-4F9A-97EE-792650D81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80" y="197714"/>
            <a:ext cx="3442823" cy="1334464"/>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650FCCA3-04B8-457F-9F6D-5A283AFB4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058" y="249175"/>
            <a:ext cx="4567466" cy="1231542"/>
          </a:xfrm>
          <a:prstGeom prst="rect">
            <a:avLst/>
          </a:prstGeom>
        </p:spPr>
      </p:pic>
      <p:sp>
        <p:nvSpPr>
          <p:cNvPr id="4" name="Title 3">
            <a:extLst>
              <a:ext uri="{FF2B5EF4-FFF2-40B4-BE49-F238E27FC236}">
                <a16:creationId xmlns:a16="http://schemas.microsoft.com/office/drawing/2014/main" id="{6243B010-21B0-4BCB-45C1-F6B7CA0A8BFE}"/>
              </a:ext>
            </a:extLst>
          </p:cNvPr>
          <p:cNvSpPr>
            <a:spLocks noGrp="1"/>
          </p:cNvSpPr>
          <p:nvPr>
            <p:ph type="title"/>
          </p:nvPr>
        </p:nvSpPr>
        <p:spPr/>
        <p:txBody>
          <a:bodyPr/>
          <a:lstStyle/>
          <a:p>
            <a:endParaRPr lang="en-US" dirty="0"/>
          </a:p>
        </p:txBody>
      </p:sp>
      <p:pic>
        <p:nvPicPr>
          <p:cNvPr id="10" name="Picture 9" descr="A group of men standing under a tent&#10;&#10;Description automatically generated with medium confidence">
            <a:extLst>
              <a:ext uri="{FF2B5EF4-FFF2-40B4-BE49-F238E27FC236}">
                <a16:creationId xmlns:a16="http://schemas.microsoft.com/office/drawing/2014/main" id="{DBC95CAC-67B9-A208-0277-6601E35713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7280" y="1466233"/>
            <a:ext cx="3116123" cy="2614822"/>
          </a:xfrm>
          <a:prstGeom prst="rect">
            <a:avLst/>
          </a:prstGeom>
        </p:spPr>
      </p:pic>
      <p:pic>
        <p:nvPicPr>
          <p:cNvPr id="12" name="Picture 11" descr="A picture containing text, person, outdoor, people&#10;&#10;Description automatically generated">
            <a:extLst>
              <a:ext uri="{FF2B5EF4-FFF2-40B4-BE49-F238E27FC236}">
                <a16:creationId xmlns:a16="http://schemas.microsoft.com/office/drawing/2014/main" id="{76511E40-CBA6-D715-C1BA-9F692A83DF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16482" y="1464685"/>
            <a:ext cx="4272122" cy="2616370"/>
          </a:xfrm>
          <a:prstGeom prst="rect">
            <a:avLst/>
          </a:prstGeom>
        </p:spPr>
      </p:pic>
      <p:pic>
        <p:nvPicPr>
          <p:cNvPr id="24" name="Picture 23" descr="A group of people standing outside a building&#10;&#10;Description automatically generated with medium confidence">
            <a:extLst>
              <a:ext uri="{FF2B5EF4-FFF2-40B4-BE49-F238E27FC236}">
                <a16:creationId xmlns:a16="http://schemas.microsoft.com/office/drawing/2014/main" id="{9B254A61-233D-CE73-18E3-3ED9EBCFED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3181" y="4187797"/>
            <a:ext cx="3945423" cy="2582116"/>
          </a:xfrm>
          <a:prstGeom prst="rect">
            <a:avLst/>
          </a:prstGeom>
        </p:spPr>
      </p:pic>
      <p:pic>
        <p:nvPicPr>
          <p:cNvPr id="7" name="Picture 6" descr="A group of people posing with a person in a garment&#10;&#10;Description automatically generated">
            <a:extLst>
              <a:ext uri="{FF2B5EF4-FFF2-40B4-BE49-F238E27FC236}">
                <a16:creationId xmlns:a16="http://schemas.microsoft.com/office/drawing/2014/main" id="{3CC16AD8-23FD-BF0F-9D7D-E72436CB65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7280" y="4187797"/>
            <a:ext cx="3442823" cy="2582117"/>
          </a:xfrm>
          <a:prstGeom prst="rect">
            <a:avLst/>
          </a:prstGeom>
        </p:spPr>
      </p:pic>
      <p:pic>
        <p:nvPicPr>
          <p:cNvPr id="8" name="Picture 7" descr="A person climbing a rock wall&#10;&#10;Description automatically generated with medium confidence">
            <a:extLst>
              <a:ext uri="{FF2B5EF4-FFF2-40B4-BE49-F238E27FC236}">
                <a16:creationId xmlns:a16="http://schemas.microsoft.com/office/drawing/2014/main" id="{D2FB715C-8F52-C94B-0F9C-9B9F4AB410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342410" y="2813957"/>
            <a:ext cx="5300107" cy="2601564"/>
          </a:xfrm>
          <a:prstGeom prst="rect">
            <a:avLst/>
          </a:prstGeom>
        </p:spPr>
      </p:pic>
    </p:spTree>
    <p:extLst>
      <p:ext uri="{BB962C8B-B14F-4D97-AF65-F5344CB8AC3E}">
        <p14:creationId xmlns:p14="http://schemas.microsoft.com/office/powerpoint/2010/main" val="3457205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a:xfrm>
            <a:off x="992979" y="441267"/>
            <a:ext cx="10457600" cy="871600"/>
          </a:xfrm>
          <a:prstGeom prst="rect">
            <a:avLst/>
          </a:prstGeom>
        </p:spPr>
        <p:txBody>
          <a:bodyPr/>
          <a:lstStyle/>
          <a:p>
            <a:r>
              <a:rPr lang="en-US" sz="4400" dirty="0">
                <a:latin typeface="Zilla Slab Light" pitchFamily="2" charset="0"/>
                <a:ea typeface="Zilla Slab Light" pitchFamily="2" charset="0"/>
                <a:cs typeface="Arial" panose="020B0604020202020204" pitchFamily="34" charset="0"/>
              </a:rPr>
              <a:t>Vet Center Eligibility</a:t>
            </a:r>
          </a:p>
        </p:txBody>
      </p:sp>
      <p:sp>
        <p:nvSpPr>
          <p:cNvPr id="4" name="Text Placeholder 3">
            <a:extLst>
              <a:ext uri="{FF2B5EF4-FFF2-40B4-BE49-F238E27FC236}">
                <a16:creationId xmlns:a16="http://schemas.microsoft.com/office/drawing/2014/main" id="{01972071-7ABD-7642-BD8A-428C7A0575EF}"/>
              </a:ext>
            </a:extLst>
          </p:cNvPr>
          <p:cNvSpPr>
            <a:spLocks noGrp="1"/>
          </p:cNvSpPr>
          <p:nvPr>
            <p:ph type="body" idx="4294967295"/>
          </p:nvPr>
        </p:nvSpPr>
        <p:spPr>
          <a:xfrm>
            <a:off x="1124040" y="1541956"/>
            <a:ext cx="10739443" cy="4994440"/>
          </a:xfrm>
        </p:spPr>
        <p:txBody>
          <a:bodyPr/>
          <a:lstStyle/>
          <a:p>
            <a:pPr marL="0" indent="0">
              <a:buClr>
                <a:srgbClr val="275F92"/>
              </a:buClr>
              <a:buSzPct val="75000"/>
              <a:buNone/>
            </a:pPr>
            <a:r>
              <a:rPr lang="en-US" sz="2000" b="1"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Any Veteran or active-duty Servicemember, to include federally-activated members of the National Guard and Reserve components, is eligible Vet Center services who:</a:t>
            </a:r>
            <a:endParaRPr lang="en-US" sz="20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endParaRP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Has served on active military duty in any combat theater or area of hostility.</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Experienced a sexual trauma while serving on active military duty or inactive training status.</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Provided direct emergent medical care or mortuary services, while serving on active military duty, to the casualties of war.</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Served as a member of an unmanned aerial vehicle crew that provided direct support to operations in a combat zone or area of hostility.</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Reserve component members of the Armed Forces who served on active service in response to a national emergency/major disaster</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Any individual who participated in a drug interdiction operation as a member of the Coast Guard, regardless of the location of the operation. </a:t>
            </a:r>
          </a:p>
          <a:p>
            <a:pPr>
              <a:buClr>
                <a:srgbClr val="275F92"/>
              </a:buClr>
              <a:buSzPct val="75000"/>
              <a:buFont typeface="Wingdings" panose="05000000000000000000" pitchFamily="2" charset="2"/>
              <a:buChar char="§"/>
            </a:pPr>
            <a:r>
              <a:rPr lang="en-US" sz="1800" dirty="0">
                <a:solidFill>
                  <a:srgbClr val="6F6F72"/>
                </a:solidFill>
                <a:latin typeface="Arial" panose="020B0604020202020204" pitchFamily="34" charset="0"/>
                <a:ea typeface="Source Sans Pro" panose="020B0503030403020204" pitchFamily="34" charset="0"/>
                <a:cs typeface="Arial" panose="020B0604020202020204" pitchFamily="34" charset="0"/>
              </a:rPr>
              <a:t>Any member of the reserve components of the Armed Forces who has a behavioral health condition or psychological trauma.</a:t>
            </a:r>
          </a:p>
          <a:p>
            <a:pPr>
              <a:buClr>
                <a:srgbClr val="275F92"/>
              </a:buClr>
              <a:buSzPct val="75000"/>
              <a:buFont typeface="Wingdings" panose="05000000000000000000" pitchFamily="2" charset="2"/>
              <a:buChar char="§"/>
            </a:pPr>
            <a:endParaRPr lang="en-US" sz="1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endParaRPr>
          </a:p>
          <a:p>
            <a:pPr marL="0" indent="0">
              <a:buNone/>
            </a:pPr>
            <a:endParaRPr lang="en-US" dirty="0"/>
          </a:p>
        </p:txBody>
      </p:sp>
      <p:pic>
        <p:nvPicPr>
          <p:cNvPr id="6" name="Picture 5" descr="Logo&#10;&#10;Description automatically generated">
            <a:extLst>
              <a:ext uri="{FF2B5EF4-FFF2-40B4-BE49-F238E27FC236}">
                <a16:creationId xmlns:a16="http://schemas.microsoft.com/office/drawing/2014/main" id="{2431E368-C9E3-45A1-8311-C6BE820A6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246" y="5964293"/>
            <a:ext cx="2951971" cy="1144206"/>
          </a:xfrm>
          <a:prstGeom prst="rect">
            <a:avLst/>
          </a:prstGeom>
        </p:spPr>
      </p:pic>
    </p:spTree>
    <p:extLst>
      <p:ext uri="{BB962C8B-B14F-4D97-AF65-F5344CB8AC3E}">
        <p14:creationId xmlns:p14="http://schemas.microsoft.com/office/powerpoint/2010/main" val="392854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a:xfrm>
            <a:off x="970617" y="441266"/>
            <a:ext cx="10457600" cy="871600"/>
          </a:xfrm>
          <a:prstGeom prst="rect">
            <a:avLst/>
          </a:prstGeom>
        </p:spPr>
        <p:txBody>
          <a:bodyPr/>
          <a:lstStyle/>
          <a:p>
            <a:r>
              <a:rPr lang="en-US" sz="4400" dirty="0">
                <a:latin typeface="Zilla Slab Light" pitchFamily="2" charset="0"/>
                <a:ea typeface="Zilla Slab Light" pitchFamily="2" charset="0"/>
                <a:cs typeface="Arial" panose="020B0604020202020204" pitchFamily="34" charset="0"/>
              </a:rPr>
              <a:t>Vet Center Eligibility Cont.</a:t>
            </a:r>
          </a:p>
        </p:txBody>
      </p:sp>
      <p:sp>
        <p:nvSpPr>
          <p:cNvPr id="4" name="Text Placeholder 3">
            <a:extLst>
              <a:ext uri="{FF2B5EF4-FFF2-40B4-BE49-F238E27FC236}">
                <a16:creationId xmlns:a16="http://schemas.microsoft.com/office/drawing/2014/main" id="{01972071-7ABD-7642-BD8A-428C7A0575EF}"/>
              </a:ext>
            </a:extLst>
          </p:cNvPr>
          <p:cNvSpPr>
            <a:spLocks noGrp="1"/>
          </p:cNvSpPr>
          <p:nvPr>
            <p:ph type="body" idx="4294967295"/>
          </p:nvPr>
        </p:nvSpPr>
        <p:spPr>
          <a:xfrm>
            <a:off x="1256400" y="1720962"/>
            <a:ext cx="9710831" cy="4243331"/>
          </a:xfrm>
        </p:spPr>
        <p:txBody>
          <a:bodyPr/>
          <a:lstStyle/>
          <a:p>
            <a:pPr>
              <a:buClr>
                <a:srgbClr val="275F92"/>
              </a:buClr>
              <a:buSzPct val="75000"/>
              <a:buFont typeface="Wingdings" panose="05000000000000000000" pitchFamily="2" charset="2"/>
              <a:buChar char="§"/>
            </a:pPr>
            <a:r>
              <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All readjustment counseling services available at Vet Centers are at no charge to the eligible individual or their family and are also available without time limitation.</a:t>
            </a:r>
          </a:p>
          <a:p>
            <a:pPr>
              <a:buClr>
                <a:srgbClr val="275F92"/>
              </a:buClr>
              <a:buSzPct val="75000"/>
              <a:buFont typeface="Wingdings" panose="05000000000000000000" pitchFamily="2" charset="2"/>
              <a:buChar char="§"/>
            </a:pPr>
            <a:endPar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endParaRPr>
          </a:p>
          <a:p>
            <a:pPr>
              <a:buClr>
                <a:srgbClr val="275F92"/>
              </a:buClr>
              <a:buSzPct val="75000"/>
              <a:buFont typeface="Wingdings" panose="05000000000000000000" pitchFamily="2" charset="2"/>
              <a:buChar char="§"/>
            </a:pPr>
            <a:r>
              <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 Service members and Veterans are not required to enroll in the VA health care system or have received a service connection for conditions  caused by military service. </a:t>
            </a:r>
          </a:p>
          <a:p>
            <a:pPr>
              <a:buClr>
                <a:srgbClr val="275F92"/>
              </a:buClr>
              <a:buSzPct val="75000"/>
              <a:buFont typeface="Wingdings" panose="05000000000000000000" pitchFamily="2" charset="2"/>
              <a:buChar char="§"/>
            </a:pPr>
            <a:endPar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endParaRPr>
          </a:p>
          <a:p>
            <a:pPr>
              <a:buClr>
                <a:srgbClr val="275F92"/>
              </a:buClr>
              <a:buSzPct val="75000"/>
              <a:buFont typeface="Wingdings" panose="05000000000000000000" pitchFamily="2" charset="2"/>
              <a:buChar char="§"/>
            </a:pPr>
            <a:r>
              <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These services are also provided regardless of the nature of the Veteran’s discharge. This includes service provision to those individuals with problematic discharges (dishonorable discharges).</a:t>
            </a:r>
          </a:p>
          <a:p>
            <a:endParaRPr lang="en-US" dirty="0"/>
          </a:p>
        </p:txBody>
      </p:sp>
      <p:pic>
        <p:nvPicPr>
          <p:cNvPr id="6" name="Picture 5" descr="Logo&#10;&#10;Description automatically generated">
            <a:extLst>
              <a:ext uri="{FF2B5EF4-FFF2-40B4-BE49-F238E27FC236}">
                <a16:creationId xmlns:a16="http://schemas.microsoft.com/office/drawing/2014/main" id="{7521595C-F72A-4156-A27C-C03F4EAA7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246" y="5964293"/>
            <a:ext cx="2951971" cy="1144206"/>
          </a:xfrm>
          <a:prstGeom prst="rect">
            <a:avLst/>
          </a:prstGeom>
        </p:spPr>
      </p:pic>
    </p:spTree>
    <p:extLst>
      <p:ext uri="{BB962C8B-B14F-4D97-AF65-F5344CB8AC3E}">
        <p14:creationId xmlns:p14="http://schemas.microsoft.com/office/powerpoint/2010/main" val="111204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91232-A440-465C-A80F-9CCB767E08E4}"/>
              </a:ext>
            </a:extLst>
          </p:cNvPr>
          <p:cNvSpPr>
            <a:spLocks noGrp="1"/>
          </p:cNvSpPr>
          <p:nvPr>
            <p:ph type="title"/>
          </p:nvPr>
        </p:nvSpPr>
        <p:spPr>
          <a:xfrm>
            <a:off x="986435" y="446553"/>
            <a:ext cx="10457600" cy="871600"/>
          </a:xfrm>
        </p:spPr>
        <p:txBody>
          <a:bodyPr/>
          <a:lstStyle/>
          <a:p>
            <a:r>
              <a:rPr lang="en-US" sz="4800" b="0" dirty="0">
                <a:latin typeface="Zilla Slab" pitchFamily="2" charset="0"/>
                <a:ea typeface="Zilla Slab" pitchFamily="2" charset="0"/>
              </a:rPr>
              <a:t>Networking &amp; Community Partners</a:t>
            </a:r>
          </a:p>
        </p:txBody>
      </p:sp>
      <p:pic>
        <p:nvPicPr>
          <p:cNvPr id="5" name="Picture 4">
            <a:extLst>
              <a:ext uri="{FF2B5EF4-FFF2-40B4-BE49-F238E27FC236}">
                <a16:creationId xmlns:a16="http://schemas.microsoft.com/office/drawing/2014/main" id="{F3658312-8F9D-4EEB-B36A-6A5DB2563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8027" y="2718125"/>
            <a:ext cx="783857" cy="649007"/>
          </a:xfrm>
          <a:prstGeom prst="rect">
            <a:avLst/>
          </a:prstGeom>
        </p:spPr>
      </p:pic>
      <p:pic>
        <p:nvPicPr>
          <p:cNvPr id="6" name="Picture 11">
            <a:extLst>
              <a:ext uri="{FF2B5EF4-FFF2-40B4-BE49-F238E27FC236}">
                <a16:creationId xmlns:a16="http://schemas.microsoft.com/office/drawing/2014/main" id="{A9BBFECA-7E76-46C5-BBB2-34A611052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3" t="6219" b="12230"/>
          <a:stretch/>
        </p:blipFill>
        <p:spPr bwMode="auto">
          <a:xfrm>
            <a:off x="1149388" y="3598023"/>
            <a:ext cx="1427023" cy="78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10;&#10;Description automatically generated">
            <a:extLst>
              <a:ext uri="{FF2B5EF4-FFF2-40B4-BE49-F238E27FC236}">
                <a16:creationId xmlns:a16="http://schemas.microsoft.com/office/drawing/2014/main" id="{50C85B4B-AFBE-4B5E-B0A6-8DC355FD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2528" y="1457519"/>
            <a:ext cx="961951" cy="961951"/>
          </a:xfrm>
          <a:prstGeom prst="rect">
            <a:avLst/>
          </a:prstGeom>
        </p:spPr>
      </p:pic>
      <p:pic>
        <p:nvPicPr>
          <p:cNvPr id="8" name="Picture 7">
            <a:extLst>
              <a:ext uri="{FF2B5EF4-FFF2-40B4-BE49-F238E27FC236}">
                <a16:creationId xmlns:a16="http://schemas.microsoft.com/office/drawing/2014/main" id="{5A6ABB41-6F83-4434-B4CF-1762DD6F2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753" y="1510237"/>
            <a:ext cx="1677383" cy="1015061"/>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73E50C5-8E42-4B7F-93E0-99BA2302E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966" y="2508555"/>
            <a:ext cx="1414514" cy="716236"/>
          </a:xfrm>
          <a:prstGeom prst="rect">
            <a:avLst/>
          </a:prstGeom>
        </p:spPr>
      </p:pic>
      <p:pic>
        <p:nvPicPr>
          <p:cNvPr id="10" name="Picture 9" descr="Text&#10;&#10;Description automatically generated">
            <a:extLst>
              <a:ext uri="{FF2B5EF4-FFF2-40B4-BE49-F238E27FC236}">
                <a16:creationId xmlns:a16="http://schemas.microsoft.com/office/drawing/2014/main" id="{3F326AAB-4689-45FA-9ED7-9CEEBB26F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687" y="1628800"/>
            <a:ext cx="1871842" cy="509915"/>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A2C1F2F2-123F-41DD-B33F-8DF052A7D4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990" y="5777157"/>
            <a:ext cx="2938841" cy="598259"/>
          </a:xfrm>
          <a:prstGeom prst="rect">
            <a:avLst/>
          </a:prstGeom>
        </p:spPr>
      </p:pic>
      <p:pic>
        <p:nvPicPr>
          <p:cNvPr id="12" name="Picture 11" descr="Logo&#10;&#10;Description automatically generated">
            <a:extLst>
              <a:ext uri="{FF2B5EF4-FFF2-40B4-BE49-F238E27FC236}">
                <a16:creationId xmlns:a16="http://schemas.microsoft.com/office/drawing/2014/main" id="{7355EC54-B9F8-4BE0-ACAF-55FC55D991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4451" y="3887267"/>
            <a:ext cx="1344513" cy="470084"/>
          </a:xfrm>
          <a:prstGeom prst="rect">
            <a:avLst/>
          </a:prstGeom>
        </p:spPr>
      </p:pic>
      <p:pic>
        <p:nvPicPr>
          <p:cNvPr id="13" name="Picture 2">
            <a:extLst>
              <a:ext uri="{FF2B5EF4-FFF2-40B4-BE49-F238E27FC236}">
                <a16:creationId xmlns:a16="http://schemas.microsoft.com/office/drawing/2014/main" id="{BB7AF7CD-8BE3-466F-A66E-E6296996F4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0987" y="4797714"/>
            <a:ext cx="1019921" cy="5616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FE37E59-4108-4075-9A09-2576409EE14D}"/>
              </a:ext>
            </a:extLst>
          </p:cNvPr>
          <p:cNvPicPr>
            <a:picLocks noChangeAspect="1"/>
          </p:cNvPicPr>
          <p:nvPr/>
        </p:nvPicPr>
        <p:blipFill>
          <a:blip r:embed="rId11"/>
          <a:stretch>
            <a:fillRect/>
          </a:stretch>
        </p:blipFill>
        <p:spPr>
          <a:xfrm>
            <a:off x="9070842" y="5818991"/>
            <a:ext cx="1228529" cy="519775"/>
          </a:xfrm>
          <a:prstGeom prst="rect">
            <a:avLst/>
          </a:prstGeom>
        </p:spPr>
      </p:pic>
      <p:pic>
        <p:nvPicPr>
          <p:cNvPr id="15" name="Picture 14" descr="Logo&#10;&#10;Description automatically generated">
            <a:extLst>
              <a:ext uri="{FF2B5EF4-FFF2-40B4-BE49-F238E27FC236}">
                <a16:creationId xmlns:a16="http://schemas.microsoft.com/office/drawing/2014/main" id="{DB6FCD9D-17CD-423C-8635-6E3FAE838A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2822" y="5691257"/>
            <a:ext cx="1228528" cy="773187"/>
          </a:xfrm>
          <a:prstGeom prst="rect">
            <a:avLst/>
          </a:prstGeom>
        </p:spPr>
      </p:pic>
      <p:pic>
        <p:nvPicPr>
          <p:cNvPr id="16" name="Picture 15" descr="Logo, company name&#10;&#10;Description automatically generated">
            <a:extLst>
              <a:ext uri="{FF2B5EF4-FFF2-40B4-BE49-F238E27FC236}">
                <a16:creationId xmlns:a16="http://schemas.microsoft.com/office/drawing/2014/main" id="{975EE7C5-55C3-4292-A78C-3B8C92A87C9D}"/>
              </a:ext>
            </a:extLst>
          </p:cNvPr>
          <p:cNvPicPr>
            <a:picLocks noChangeAspect="1"/>
          </p:cNvPicPr>
          <p:nvPr/>
        </p:nvPicPr>
        <p:blipFill rotWithShape="1">
          <a:blip r:embed="rId13">
            <a:extLst>
              <a:ext uri="{28A0092B-C50C-407E-A947-70E740481C1C}">
                <a14:useLocalDpi xmlns:a14="http://schemas.microsoft.com/office/drawing/2010/main" val="0"/>
              </a:ext>
            </a:extLst>
          </a:blip>
          <a:srcRect t="20649" b="30552"/>
          <a:stretch/>
        </p:blipFill>
        <p:spPr>
          <a:xfrm>
            <a:off x="7777741" y="3831676"/>
            <a:ext cx="1857399" cy="476422"/>
          </a:xfrm>
          <a:prstGeom prst="rect">
            <a:avLst/>
          </a:prstGeom>
        </p:spPr>
      </p:pic>
      <p:pic>
        <p:nvPicPr>
          <p:cNvPr id="17" name="Picture 16" descr="Logo&#10;&#10;Description automatically generated">
            <a:extLst>
              <a:ext uri="{FF2B5EF4-FFF2-40B4-BE49-F238E27FC236}">
                <a16:creationId xmlns:a16="http://schemas.microsoft.com/office/drawing/2014/main" id="{07036D3C-2C24-4917-AA68-38A217BA6F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6584" y="2352157"/>
            <a:ext cx="1012629" cy="1029031"/>
          </a:xfrm>
          <a:prstGeom prst="rect">
            <a:avLst/>
          </a:prstGeom>
        </p:spPr>
      </p:pic>
      <p:pic>
        <p:nvPicPr>
          <p:cNvPr id="18" name="Picture 17" descr="Text&#10;&#10;Description automatically generated">
            <a:extLst>
              <a:ext uri="{FF2B5EF4-FFF2-40B4-BE49-F238E27FC236}">
                <a16:creationId xmlns:a16="http://schemas.microsoft.com/office/drawing/2014/main" id="{AFFED5E0-2ABF-450E-B827-987B8D63C6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5704606"/>
            <a:ext cx="1534938" cy="734419"/>
          </a:xfrm>
          <a:prstGeom prst="rect">
            <a:avLst/>
          </a:prstGeom>
        </p:spPr>
      </p:pic>
      <p:pic>
        <p:nvPicPr>
          <p:cNvPr id="19" name="Picture 18">
            <a:extLst>
              <a:ext uri="{FF2B5EF4-FFF2-40B4-BE49-F238E27FC236}">
                <a16:creationId xmlns:a16="http://schemas.microsoft.com/office/drawing/2014/main" id="{DED58CE9-36F2-4D9E-8A68-435BB882BE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52470" y="4621100"/>
            <a:ext cx="1019920" cy="1017881"/>
          </a:xfrm>
          <a:prstGeom prst="rect">
            <a:avLst/>
          </a:prstGeom>
        </p:spPr>
      </p:pic>
      <p:pic>
        <p:nvPicPr>
          <p:cNvPr id="20" name="Picture 19">
            <a:extLst>
              <a:ext uri="{FF2B5EF4-FFF2-40B4-BE49-F238E27FC236}">
                <a16:creationId xmlns:a16="http://schemas.microsoft.com/office/drawing/2014/main" id="{80880E87-E479-44A4-AD71-E1DD6C6D7F0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97553" y="1457169"/>
            <a:ext cx="727341" cy="877440"/>
          </a:xfrm>
          <a:prstGeom prst="rect">
            <a:avLst/>
          </a:prstGeom>
        </p:spPr>
      </p:pic>
      <p:pic>
        <p:nvPicPr>
          <p:cNvPr id="21" name="Picture 20">
            <a:extLst>
              <a:ext uri="{FF2B5EF4-FFF2-40B4-BE49-F238E27FC236}">
                <a16:creationId xmlns:a16="http://schemas.microsoft.com/office/drawing/2014/main" id="{A80F3290-94FE-444A-A5F2-CE02D8D1F03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62459" y="5920748"/>
            <a:ext cx="1044041" cy="490699"/>
          </a:xfrm>
          <a:prstGeom prst="rect">
            <a:avLst/>
          </a:prstGeom>
        </p:spPr>
      </p:pic>
      <p:pic>
        <p:nvPicPr>
          <p:cNvPr id="22" name="Picture 21">
            <a:extLst>
              <a:ext uri="{FF2B5EF4-FFF2-40B4-BE49-F238E27FC236}">
                <a16:creationId xmlns:a16="http://schemas.microsoft.com/office/drawing/2014/main" id="{EC07B5E5-C4FC-4E4C-B70D-279429B13A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9940" y="4594749"/>
            <a:ext cx="1044040" cy="1070584"/>
          </a:xfrm>
          <a:prstGeom prst="rect">
            <a:avLst/>
          </a:prstGeom>
        </p:spPr>
      </p:pic>
      <p:pic>
        <p:nvPicPr>
          <p:cNvPr id="23" name="Picture 22">
            <a:extLst>
              <a:ext uri="{FF2B5EF4-FFF2-40B4-BE49-F238E27FC236}">
                <a16:creationId xmlns:a16="http://schemas.microsoft.com/office/drawing/2014/main" id="{2EEB8365-A016-438C-8BA5-A4BE113AAA1A}"/>
              </a:ext>
            </a:extLst>
          </p:cNvPr>
          <p:cNvPicPr>
            <a:picLocks noChangeAspect="1"/>
          </p:cNvPicPr>
          <p:nvPr/>
        </p:nvPicPr>
        <p:blipFill rotWithShape="1">
          <a:blip r:embed="rId20">
            <a:extLst>
              <a:ext uri="{28A0092B-C50C-407E-A947-70E740481C1C}">
                <a14:useLocalDpi xmlns:a14="http://schemas.microsoft.com/office/drawing/2010/main" val="0"/>
              </a:ext>
            </a:extLst>
          </a:blip>
          <a:srcRect t="38674" b="35945"/>
          <a:stretch/>
        </p:blipFill>
        <p:spPr>
          <a:xfrm>
            <a:off x="9635140" y="2749611"/>
            <a:ext cx="2076138" cy="526961"/>
          </a:xfrm>
          <a:prstGeom prst="rect">
            <a:avLst/>
          </a:prstGeom>
        </p:spPr>
      </p:pic>
      <p:pic>
        <p:nvPicPr>
          <p:cNvPr id="24" name="Picture 2" descr="baystate-health-logo - Unifuse Unifuse">
            <a:extLst>
              <a:ext uri="{FF2B5EF4-FFF2-40B4-BE49-F238E27FC236}">
                <a16:creationId xmlns:a16="http://schemas.microsoft.com/office/drawing/2014/main" id="{1D96A03F-9690-474F-856E-76FA407278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65772" y="4841531"/>
            <a:ext cx="2832520" cy="4407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6D3A09F-5A8C-477C-A1A6-F3BB94382EC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4647" b="34966"/>
          <a:stretch/>
        </p:blipFill>
        <p:spPr bwMode="auto">
          <a:xfrm>
            <a:off x="4653501" y="3785805"/>
            <a:ext cx="2699703" cy="5468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C160AE40-F0DB-4E9B-85E0-02D6D857BF6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304375" y="4555966"/>
            <a:ext cx="2061004" cy="916512"/>
          </a:xfrm>
          <a:prstGeom prst="rect">
            <a:avLst/>
          </a:prstGeom>
        </p:spPr>
      </p:pic>
      <p:pic>
        <p:nvPicPr>
          <p:cNvPr id="27" name="Picture 26">
            <a:extLst>
              <a:ext uri="{FF2B5EF4-FFF2-40B4-BE49-F238E27FC236}">
                <a16:creationId xmlns:a16="http://schemas.microsoft.com/office/drawing/2014/main" id="{004FD996-9621-4ADC-827E-992BF992F53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25097" y="2664556"/>
            <a:ext cx="2303622" cy="465065"/>
          </a:xfrm>
          <a:prstGeom prst="rect">
            <a:avLst/>
          </a:prstGeom>
        </p:spPr>
      </p:pic>
      <p:pic>
        <p:nvPicPr>
          <p:cNvPr id="28" name="Picture 27">
            <a:extLst>
              <a:ext uri="{FF2B5EF4-FFF2-40B4-BE49-F238E27FC236}">
                <a16:creationId xmlns:a16="http://schemas.microsoft.com/office/drawing/2014/main" id="{67C17B41-BA2A-476D-B00A-7D1377841E5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43549" y="1528527"/>
            <a:ext cx="1857399" cy="734725"/>
          </a:xfrm>
          <a:prstGeom prst="rect">
            <a:avLst/>
          </a:prstGeom>
        </p:spPr>
      </p:pic>
      <p:pic>
        <p:nvPicPr>
          <p:cNvPr id="29" name="Picture 28" descr="A picture containing text, queen, vector graphics&#10;&#10;Description automatically generated">
            <a:extLst>
              <a:ext uri="{FF2B5EF4-FFF2-40B4-BE49-F238E27FC236}">
                <a16:creationId xmlns:a16="http://schemas.microsoft.com/office/drawing/2014/main" id="{E8539E01-F572-49B5-AD5C-4512CDCFF7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72407" y="2730818"/>
            <a:ext cx="811932" cy="811932"/>
          </a:xfrm>
          <a:prstGeom prst="rect">
            <a:avLst/>
          </a:prstGeom>
        </p:spPr>
      </p:pic>
      <p:pic>
        <p:nvPicPr>
          <p:cNvPr id="30" name="Picture 29" descr="Logo&#10;&#10;Description automatically generated">
            <a:extLst>
              <a:ext uri="{FF2B5EF4-FFF2-40B4-BE49-F238E27FC236}">
                <a16:creationId xmlns:a16="http://schemas.microsoft.com/office/drawing/2014/main" id="{CEF70B0A-EF08-4779-A8C3-3A26F75B6D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06817" y="3785805"/>
            <a:ext cx="891307" cy="734726"/>
          </a:xfrm>
          <a:prstGeom prst="rect">
            <a:avLst/>
          </a:prstGeom>
        </p:spPr>
      </p:pic>
      <p:pic>
        <p:nvPicPr>
          <p:cNvPr id="31" name="Picture 30" descr="Logo&#10;&#10;Description automatically generated">
            <a:extLst>
              <a:ext uri="{FF2B5EF4-FFF2-40B4-BE49-F238E27FC236}">
                <a16:creationId xmlns:a16="http://schemas.microsoft.com/office/drawing/2014/main" id="{F5CFB7B1-2D76-4150-A923-21F2124F2FD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706037" y="1446667"/>
            <a:ext cx="1023590" cy="1023590"/>
          </a:xfrm>
          <a:prstGeom prst="rect">
            <a:avLst/>
          </a:prstGeom>
        </p:spPr>
      </p:pic>
      <p:pic>
        <p:nvPicPr>
          <p:cNvPr id="32" name="Picture 31" descr="Logo&#10;&#10;Description automatically generated">
            <a:extLst>
              <a:ext uri="{FF2B5EF4-FFF2-40B4-BE49-F238E27FC236}">
                <a16:creationId xmlns:a16="http://schemas.microsoft.com/office/drawing/2014/main" id="{3D841F72-02AD-4D1B-8C1E-0211B719481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95588" y="5715729"/>
            <a:ext cx="612166" cy="584925"/>
          </a:xfrm>
          <a:prstGeom prst="rect">
            <a:avLst/>
          </a:prstGeom>
        </p:spPr>
      </p:pic>
    </p:spTree>
    <p:extLst>
      <p:ext uri="{BB962C8B-B14F-4D97-AF65-F5344CB8AC3E}">
        <p14:creationId xmlns:p14="http://schemas.microsoft.com/office/powerpoint/2010/main" val="17392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p:txBody>
          <a:bodyPr/>
          <a:lstStyle/>
          <a:p>
            <a:r>
              <a:rPr lang="en-US" dirty="0"/>
              <a:t>MA Locations</a:t>
            </a:r>
          </a:p>
        </p:txBody>
      </p:sp>
      <p:grpSp>
        <p:nvGrpSpPr>
          <p:cNvPr id="3" name="Group 2">
            <a:extLst>
              <a:ext uri="{FF2B5EF4-FFF2-40B4-BE49-F238E27FC236}">
                <a16:creationId xmlns:a16="http://schemas.microsoft.com/office/drawing/2014/main" id="{2AD79B37-F7DF-4DBA-99E0-9A5D7E73B510}"/>
              </a:ext>
            </a:extLst>
          </p:cNvPr>
          <p:cNvGrpSpPr/>
          <p:nvPr/>
        </p:nvGrpSpPr>
        <p:grpSpPr>
          <a:xfrm>
            <a:off x="4454060" y="634322"/>
            <a:ext cx="7320747" cy="3500887"/>
            <a:chOff x="4454060" y="825712"/>
            <a:chExt cx="7320747" cy="3500887"/>
          </a:xfrm>
        </p:grpSpPr>
        <p:pic>
          <p:nvPicPr>
            <p:cNvPr id="21" name="Picture 20">
              <a:extLst>
                <a:ext uri="{FF2B5EF4-FFF2-40B4-BE49-F238E27FC236}">
                  <a16:creationId xmlns:a16="http://schemas.microsoft.com/office/drawing/2014/main" id="{B50E9F8D-BF13-45C3-95EC-34CDBE6E451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4060" y="825712"/>
              <a:ext cx="7320747" cy="3500887"/>
            </a:xfrm>
            <a:prstGeom prst="rect">
              <a:avLst/>
            </a:prstGeom>
          </p:spPr>
        </p:pic>
        <p:grpSp>
          <p:nvGrpSpPr>
            <p:cNvPr id="22" name="Group 21">
              <a:extLst>
                <a:ext uri="{FF2B5EF4-FFF2-40B4-BE49-F238E27FC236}">
                  <a16:creationId xmlns:a16="http://schemas.microsoft.com/office/drawing/2014/main" id="{10F8A84B-84D3-4392-98DC-F55D80AE0AFC}"/>
                </a:ext>
              </a:extLst>
            </p:cNvPr>
            <p:cNvGrpSpPr/>
            <p:nvPr/>
          </p:nvGrpSpPr>
          <p:grpSpPr>
            <a:xfrm>
              <a:off x="4925523" y="1196387"/>
              <a:ext cx="5776147" cy="2749763"/>
              <a:chOff x="852216" y="1932017"/>
              <a:chExt cx="5502201" cy="2388456"/>
            </a:xfrm>
          </p:grpSpPr>
          <p:grpSp>
            <p:nvGrpSpPr>
              <p:cNvPr id="23" name="Group 22">
                <a:extLst>
                  <a:ext uri="{FF2B5EF4-FFF2-40B4-BE49-F238E27FC236}">
                    <a16:creationId xmlns:a16="http://schemas.microsoft.com/office/drawing/2014/main" id="{31AD21E1-2C93-41EA-8EAF-98FC514EC60C}"/>
                  </a:ext>
                </a:extLst>
              </p:cNvPr>
              <p:cNvGrpSpPr/>
              <p:nvPr/>
            </p:nvGrpSpPr>
            <p:grpSpPr>
              <a:xfrm>
                <a:off x="852216" y="1932017"/>
                <a:ext cx="5502201" cy="2388456"/>
                <a:chOff x="626011" y="2445370"/>
                <a:chExt cx="5818240" cy="2871560"/>
              </a:xfrm>
            </p:grpSpPr>
            <p:pic>
              <p:nvPicPr>
                <p:cNvPr id="26" name="Picture 25">
                  <a:extLst>
                    <a:ext uri="{FF2B5EF4-FFF2-40B4-BE49-F238E27FC236}">
                      <a16:creationId xmlns:a16="http://schemas.microsoft.com/office/drawing/2014/main" id="{A160E612-A5EA-4A1B-BDEF-3325E3B894F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580871" y="2591084"/>
                  <a:ext cx="304800" cy="389239"/>
                </a:xfrm>
                <a:prstGeom prst="rect">
                  <a:avLst/>
                </a:prstGeom>
              </p:spPr>
            </p:pic>
            <p:pic>
              <p:nvPicPr>
                <p:cNvPr id="27" name="Picture 26">
                  <a:extLst>
                    <a:ext uri="{FF2B5EF4-FFF2-40B4-BE49-F238E27FC236}">
                      <a16:creationId xmlns:a16="http://schemas.microsoft.com/office/drawing/2014/main" id="{49756E89-140F-48B6-9FB5-FB61FB59607E}"/>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814745" y="3261086"/>
                  <a:ext cx="307896" cy="393192"/>
                </a:xfrm>
                <a:prstGeom prst="rect">
                  <a:avLst/>
                </a:prstGeom>
              </p:spPr>
            </p:pic>
            <p:pic>
              <p:nvPicPr>
                <p:cNvPr id="28" name="Picture 27">
                  <a:extLst>
                    <a:ext uri="{FF2B5EF4-FFF2-40B4-BE49-F238E27FC236}">
                      <a16:creationId xmlns:a16="http://schemas.microsoft.com/office/drawing/2014/main" id="{01DDC567-4119-494B-9703-4329F42C0FC9}"/>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904677" y="4339469"/>
                  <a:ext cx="307896" cy="393192"/>
                </a:xfrm>
                <a:prstGeom prst="rect">
                  <a:avLst/>
                </a:prstGeom>
              </p:spPr>
            </p:pic>
            <p:pic>
              <p:nvPicPr>
                <p:cNvPr id="29" name="Picture 28">
                  <a:extLst>
                    <a:ext uri="{FF2B5EF4-FFF2-40B4-BE49-F238E27FC236}">
                      <a16:creationId xmlns:a16="http://schemas.microsoft.com/office/drawing/2014/main" id="{38803A62-AC67-4F90-9F9B-44D1FDD18DDB}"/>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136355" y="4923738"/>
                  <a:ext cx="307896" cy="393192"/>
                </a:xfrm>
                <a:prstGeom prst="rect">
                  <a:avLst/>
                </a:prstGeom>
              </p:spPr>
            </p:pic>
            <p:pic>
              <p:nvPicPr>
                <p:cNvPr id="30" name="Picture 29">
                  <a:extLst>
                    <a:ext uri="{FF2B5EF4-FFF2-40B4-BE49-F238E27FC236}">
                      <a16:creationId xmlns:a16="http://schemas.microsoft.com/office/drawing/2014/main" id="{1BC5E68A-0E13-423E-957A-5FA2CB39DD0D}"/>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970253" y="3392793"/>
                  <a:ext cx="307896" cy="393192"/>
                </a:xfrm>
                <a:prstGeom prst="rect">
                  <a:avLst/>
                </a:prstGeom>
              </p:spPr>
            </p:pic>
            <p:pic>
              <p:nvPicPr>
                <p:cNvPr id="31" name="Picture 30">
                  <a:extLst>
                    <a:ext uri="{FF2B5EF4-FFF2-40B4-BE49-F238E27FC236}">
                      <a16:creationId xmlns:a16="http://schemas.microsoft.com/office/drawing/2014/main" id="{75DE35DD-30E5-4F34-8046-3E3A27C4C903}"/>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521343" y="3966311"/>
                  <a:ext cx="307896" cy="393192"/>
                </a:xfrm>
                <a:prstGeom prst="rect">
                  <a:avLst/>
                </a:prstGeom>
              </p:spPr>
            </p:pic>
            <p:sp>
              <p:nvSpPr>
                <p:cNvPr id="32" name="Rectangle 31">
                  <a:extLst>
                    <a:ext uri="{FF2B5EF4-FFF2-40B4-BE49-F238E27FC236}">
                      <a16:creationId xmlns:a16="http://schemas.microsoft.com/office/drawing/2014/main" id="{31C930C7-3F79-4008-9BA1-C7F61B10FB36}"/>
                    </a:ext>
                  </a:extLst>
                </p:cNvPr>
                <p:cNvSpPr/>
                <p:nvPr/>
              </p:nvSpPr>
              <p:spPr>
                <a:xfrm>
                  <a:off x="4814745" y="2445370"/>
                  <a:ext cx="1023756" cy="449973"/>
                </a:xfrm>
                <a:prstGeom prst="rect">
                  <a:avLst/>
                </a:prstGeom>
              </p:spPr>
              <p:txBody>
                <a:bodyPr wrap="square">
                  <a:spAutoFit/>
                </a:bodyPr>
                <a:lstStyle/>
                <a:p>
                  <a:r>
                    <a:rPr lang="en-US" sz="1100" b="1" dirty="0">
                      <a:solidFill>
                        <a:schemeClr val="bg1"/>
                      </a:solidFill>
                      <a:latin typeface="Rockwell" panose="02060603020205020403" pitchFamily="18" charset="0"/>
                    </a:rPr>
                    <a:t>Lowell </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3" name="Rectangle 32">
                  <a:extLst>
                    <a:ext uri="{FF2B5EF4-FFF2-40B4-BE49-F238E27FC236}">
                      <a16:creationId xmlns:a16="http://schemas.microsoft.com/office/drawing/2014/main" id="{9A1A0DCD-5BFD-4B8B-BAEA-DC57E777B013}"/>
                    </a:ext>
                  </a:extLst>
                </p:cNvPr>
                <p:cNvSpPr/>
                <p:nvPr/>
              </p:nvSpPr>
              <p:spPr>
                <a:xfrm>
                  <a:off x="3935406" y="3143593"/>
                  <a:ext cx="1023756" cy="449973"/>
                </a:xfrm>
                <a:prstGeom prst="rect">
                  <a:avLst/>
                </a:prstGeom>
              </p:spPr>
              <p:txBody>
                <a:bodyPr wrap="square">
                  <a:spAutoFit/>
                </a:bodyPr>
                <a:lstStyle/>
                <a:p>
                  <a:r>
                    <a:rPr lang="en-US" sz="1100" b="1" dirty="0">
                      <a:solidFill>
                        <a:schemeClr val="bg1"/>
                      </a:solidFill>
                      <a:latin typeface="Rockwell" panose="02060603020205020403" pitchFamily="18" charset="0"/>
                    </a:rPr>
                    <a:t>Boston </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4" name="Rectangle 33">
                  <a:extLst>
                    <a:ext uri="{FF2B5EF4-FFF2-40B4-BE49-F238E27FC236}">
                      <a16:creationId xmlns:a16="http://schemas.microsoft.com/office/drawing/2014/main" id="{D827D6AA-6AC0-4E58-B156-C4A151CD9941}"/>
                    </a:ext>
                  </a:extLst>
                </p:cNvPr>
                <p:cNvSpPr/>
                <p:nvPr/>
              </p:nvSpPr>
              <p:spPr>
                <a:xfrm>
                  <a:off x="4520267" y="3695351"/>
                  <a:ext cx="1100258" cy="449973"/>
                </a:xfrm>
                <a:prstGeom prst="rect">
                  <a:avLst/>
                </a:prstGeom>
              </p:spPr>
              <p:txBody>
                <a:bodyPr wrap="square">
                  <a:spAutoFit/>
                </a:bodyPr>
                <a:lstStyle/>
                <a:p>
                  <a:r>
                    <a:rPr lang="en-US" sz="1100" b="1" dirty="0">
                      <a:solidFill>
                        <a:schemeClr val="bg1"/>
                      </a:solidFill>
                      <a:latin typeface="Rockwell" panose="02060603020205020403" pitchFamily="18" charset="0"/>
                    </a:rPr>
                    <a:t>Brockton</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5" name="Rectangle 34">
                  <a:extLst>
                    <a:ext uri="{FF2B5EF4-FFF2-40B4-BE49-F238E27FC236}">
                      <a16:creationId xmlns:a16="http://schemas.microsoft.com/office/drawing/2014/main" id="{0D708F70-BFCF-452D-9A56-F3F8FE03A4F5}"/>
                    </a:ext>
                  </a:extLst>
                </p:cNvPr>
                <p:cNvSpPr/>
                <p:nvPr/>
              </p:nvSpPr>
              <p:spPr>
                <a:xfrm>
                  <a:off x="5190046" y="4349440"/>
                  <a:ext cx="1254205" cy="449973"/>
                </a:xfrm>
                <a:prstGeom prst="rect">
                  <a:avLst/>
                </a:prstGeom>
              </p:spPr>
              <p:txBody>
                <a:bodyPr wrap="square">
                  <a:spAutoFit/>
                </a:bodyPr>
                <a:lstStyle/>
                <a:p>
                  <a:r>
                    <a:rPr lang="en-US" sz="1100" b="1" dirty="0">
                      <a:solidFill>
                        <a:schemeClr val="bg1"/>
                      </a:solidFill>
                      <a:latin typeface="Rockwell" panose="02060603020205020403" pitchFamily="18" charset="0"/>
                    </a:rPr>
                    <a:t>New Bedford</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6" name="Rectangle 35">
                  <a:extLst>
                    <a:ext uri="{FF2B5EF4-FFF2-40B4-BE49-F238E27FC236}">
                      <a16:creationId xmlns:a16="http://schemas.microsoft.com/office/drawing/2014/main" id="{58622F43-79BA-42AD-9B34-ADD02BAD58E7}"/>
                    </a:ext>
                  </a:extLst>
                </p:cNvPr>
                <p:cNvSpPr/>
                <p:nvPr/>
              </p:nvSpPr>
              <p:spPr>
                <a:xfrm>
                  <a:off x="4993152" y="4866957"/>
                  <a:ext cx="1100258" cy="449973"/>
                </a:xfrm>
                <a:prstGeom prst="rect">
                  <a:avLst/>
                </a:prstGeom>
              </p:spPr>
              <p:txBody>
                <a:bodyPr wrap="square">
                  <a:spAutoFit/>
                </a:bodyPr>
                <a:lstStyle/>
                <a:p>
                  <a:r>
                    <a:rPr lang="en-US" sz="1100" b="1" dirty="0">
                      <a:solidFill>
                        <a:schemeClr val="bg1"/>
                      </a:solidFill>
                      <a:latin typeface="Rockwell" panose="02060603020205020403" pitchFamily="18" charset="0"/>
                    </a:rPr>
                    <a:t>Cape Cod</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7" name="Rectangle 36">
                  <a:extLst>
                    <a:ext uri="{FF2B5EF4-FFF2-40B4-BE49-F238E27FC236}">
                      <a16:creationId xmlns:a16="http://schemas.microsoft.com/office/drawing/2014/main" id="{D26227B3-E3D7-4575-9756-1AAFCD47B643}"/>
                    </a:ext>
                  </a:extLst>
                </p:cNvPr>
                <p:cNvSpPr/>
                <p:nvPr/>
              </p:nvSpPr>
              <p:spPr>
                <a:xfrm>
                  <a:off x="2687157" y="3766934"/>
                  <a:ext cx="1100258" cy="449973"/>
                </a:xfrm>
                <a:prstGeom prst="rect">
                  <a:avLst/>
                </a:prstGeom>
              </p:spPr>
              <p:txBody>
                <a:bodyPr wrap="square">
                  <a:spAutoFit/>
                </a:bodyPr>
                <a:lstStyle/>
                <a:p>
                  <a:r>
                    <a:rPr lang="en-US" sz="1100" b="1" dirty="0">
                      <a:solidFill>
                        <a:schemeClr val="bg1"/>
                      </a:solidFill>
                      <a:latin typeface="Rockwell" panose="02060603020205020403" pitchFamily="18" charset="0"/>
                    </a:rPr>
                    <a:t>Worcester</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sp>
              <p:nvSpPr>
                <p:cNvPr id="38" name="Rectangle 37">
                  <a:extLst>
                    <a:ext uri="{FF2B5EF4-FFF2-40B4-BE49-F238E27FC236}">
                      <a16:creationId xmlns:a16="http://schemas.microsoft.com/office/drawing/2014/main" id="{1CAAB099-5EF9-463A-B6FE-0857C8FA9D07}"/>
                    </a:ext>
                  </a:extLst>
                </p:cNvPr>
                <p:cNvSpPr/>
                <p:nvPr/>
              </p:nvSpPr>
              <p:spPr>
                <a:xfrm>
                  <a:off x="626011" y="3814389"/>
                  <a:ext cx="1262576" cy="449973"/>
                </a:xfrm>
                <a:prstGeom prst="rect">
                  <a:avLst/>
                </a:prstGeom>
              </p:spPr>
              <p:txBody>
                <a:bodyPr wrap="square">
                  <a:spAutoFit/>
                </a:bodyPr>
                <a:lstStyle/>
                <a:p>
                  <a:r>
                    <a:rPr lang="en-US" sz="1100" b="1" dirty="0">
                      <a:solidFill>
                        <a:schemeClr val="bg1"/>
                      </a:solidFill>
                      <a:latin typeface="Rockwell" panose="02060603020205020403" pitchFamily="18" charset="0"/>
                    </a:rPr>
                    <a:t>Springfield</a:t>
                  </a:r>
                </a:p>
                <a:p>
                  <a:r>
                    <a:rPr lang="en-US" sz="1100" b="1" dirty="0">
                      <a:solidFill>
                        <a:schemeClr val="bg1"/>
                      </a:solidFill>
                      <a:latin typeface="Rockwell" panose="02060603020205020403" pitchFamily="18" charset="0"/>
                    </a:rPr>
                    <a:t>Vet Center</a:t>
                  </a:r>
                  <a:endParaRPr lang="en-US" sz="1100" dirty="0">
                    <a:solidFill>
                      <a:schemeClr val="bg1"/>
                    </a:solidFill>
                    <a:latin typeface="Rockwell" panose="02060603020205020403" pitchFamily="18" charset="0"/>
                  </a:endParaRPr>
                </a:p>
              </p:txBody>
            </p:sp>
          </p:grpSp>
          <p:pic>
            <p:nvPicPr>
              <p:cNvPr id="24" name="Picture 23">
                <a:extLst>
                  <a:ext uri="{FF2B5EF4-FFF2-40B4-BE49-F238E27FC236}">
                    <a16:creationId xmlns:a16="http://schemas.microsoft.com/office/drawing/2014/main" id="{E4BA4A24-CEA1-4B15-A3DA-552EFAB9261D}"/>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324875" y="3006278"/>
                <a:ext cx="291171" cy="327042"/>
              </a:xfrm>
              <a:prstGeom prst="rect">
                <a:avLst/>
              </a:prstGeom>
            </p:spPr>
          </p:pic>
        </p:grpSp>
      </p:grpSp>
      <p:sp>
        <p:nvSpPr>
          <p:cNvPr id="40" name="object 2">
            <a:extLst>
              <a:ext uri="{FF2B5EF4-FFF2-40B4-BE49-F238E27FC236}">
                <a16:creationId xmlns:a16="http://schemas.microsoft.com/office/drawing/2014/main" id="{158EC5DE-66C8-4B82-A3CB-FA76C539375D}"/>
              </a:ext>
            </a:extLst>
          </p:cNvPr>
          <p:cNvSpPr/>
          <p:nvPr/>
        </p:nvSpPr>
        <p:spPr>
          <a:xfrm>
            <a:off x="1111551" y="1355765"/>
            <a:ext cx="3291840" cy="871600"/>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604020202020204" pitchFamily="34" charset="0"/>
                <a:ea typeface="Source Sans Pro" panose="020B0503030403020204" pitchFamily="34" charset="0"/>
              </a:rPr>
              <a:t>Boston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7 Drydock Avenue, Suite 2070</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Boston, MA 02210 • (857) 203-6461</a:t>
            </a: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Cliff Coy  </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Clifford.Coy@va.gov</a:t>
            </a: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endParaRPr lang="en-US" sz="1600" dirty="0">
              <a:latin typeface="Source Sans Pro" panose="020B0503030403020204" pitchFamily="34" charset="0"/>
              <a:ea typeface="Source Sans Pro" panose="020B0503030403020204" pitchFamily="34" charset="0"/>
            </a:endParaRPr>
          </a:p>
        </p:txBody>
      </p:sp>
      <p:sp>
        <p:nvSpPr>
          <p:cNvPr id="41" name="object 2">
            <a:extLst>
              <a:ext uri="{FF2B5EF4-FFF2-40B4-BE49-F238E27FC236}">
                <a16:creationId xmlns:a16="http://schemas.microsoft.com/office/drawing/2014/main" id="{5D892AB5-9DA2-46A1-8669-96E010B1DF8E}"/>
              </a:ext>
            </a:extLst>
          </p:cNvPr>
          <p:cNvSpPr/>
          <p:nvPr/>
        </p:nvSpPr>
        <p:spPr>
          <a:xfrm>
            <a:off x="1132868" y="2753952"/>
            <a:ext cx="3291840" cy="871600"/>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panose="020B0503030403020204" pitchFamily="34" charset="0"/>
                <a:ea typeface="Source Sans Pro" panose="020B0503030403020204" pitchFamily="34" charset="0"/>
              </a:rPr>
              <a:t>Brockton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1 Pearl Street, Suite 2300</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Brockton, MA 02301 • (508) 580-2730</a:t>
            </a:r>
            <a:endParaRPr lang="en-US" sz="1800" b="0" i="0" u="none" strike="noStrike" baseline="0" dirty="0">
              <a:solidFill>
                <a:srgbClr val="000000"/>
              </a:solidFill>
              <a:latin typeface="Source Sans Pro" panose="020B0503030403020204" pitchFamily="34" charset="0"/>
            </a:endParaRP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Kevin Burrill</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Kevin.Burrill@va.gov</a:t>
            </a:r>
            <a:endParaRPr lang="en-US" sz="14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sp>
        <p:nvSpPr>
          <p:cNvPr id="42" name="object 2">
            <a:extLst>
              <a:ext uri="{FF2B5EF4-FFF2-40B4-BE49-F238E27FC236}">
                <a16:creationId xmlns:a16="http://schemas.microsoft.com/office/drawing/2014/main" id="{05F75D55-C143-46EF-8F3B-BABCA5E7B2CC}"/>
              </a:ext>
            </a:extLst>
          </p:cNvPr>
          <p:cNvSpPr/>
          <p:nvPr/>
        </p:nvSpPr>
        <p:spPr>
          <a:xfrm>
            <a:off x="8280617" y="4135209"/>
            <a:ext cx="3291840" cy="801506"/>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803030403020204" pitchFamily="34" charset="0"/>
                <a:ea typeface="Source Sans Pro Black" panose="020B0803030403020204" pitchFamily="34" charset="0"/>
              </a:rPr>
              <a:t>Cape Cod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474 West Main Street</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Hyannis, MA 02601 • (508) 778-0124</a:t>
            </a: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Adam Doerfler</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David.Doerfler@va.gov</a:t>
            </a: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sp>
        <p:nvSpPr>
          <p:cNvPr id="43" name="object 2">
            <a:extLst>
              <a:ext uri="{FF2B5EF4-FFF2-40B4-BE49-F238E27FC236}">
                <a16:creationId xmlns:a16="http://schemas.microsoft.com/office/drawing/2014/main" id="{0F8D0D07-E43F-4307-A97A-E595FF932520}"/>
              </a:ext>
            </a:extLst>
          </p:cNvPr>
          <p:cNvSpPr/>
          <p:nvPr/>
        </p:nvSpPr>
        <p:spPr>
          <a:xfrm>
            <a:off x="1111551" y="5504712"/>
            <a:ext cx="3291840" cy="1305082"/>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803030403020204" pitchFamily="34" charset="0"/>
                <a:ea typeface="Source Sans Pro Black" panose="020B0803030403020204" pitchFamily="34" charset="0"/>
              </a:rPr>
              <a:t>Lowell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10 George Street</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Lowell, MA 01852 • (978) 453-1151</a:t>
            </a: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Tiffany Lever</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Tiffany.Lever@va.gov</a:t>
            </a: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sp>
        <p:nvSpPr>
          <p:cNvPr id="44" name="object 2">
            <a:extLst>
              <a:ext uri="{FF2B5EF4-FFF2-40B4-BE49-F238E27FC236}">
                <a16:creationId xmlns:a16="http://schemas.microsoft.com/office/drawing/2014/main" id="{4DFFE7D2-E872-4F26-9258-9DA888205A2D}"/>
              </a:ext>
            </a:extLst>
          </p:cNvPr>
          <p:cNvSpPr/>
          <p:nvPr/>
        </p:nvSpPr>
        <p:spPr>
          <a:xfrm>
            <a:off x="4849218" y="4157620"/>
            <a:ext cx="3238578" cy="804672"/>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803030403020204" pitchFamily="34" charset="0"/>
                <a:ea typeface="Source Sans Pro Black" panose="020B0803030403020204" pitchFamily="34" charset="0"/>
              </a:rPr>
              <a:t>New Bedford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73 Huttleston Avenue, Unit 2</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Fairhaven, MA 02719 • (508) 999-6920</a:t>
            </a:r>
          </a:p>
        </p:txBody>
      </p:sp>
      <p:sp>
        <p:nvSpPr>
          <p:cNvPr id="45" name="object 2">
            <a:extLst>
              <a:ext uri="{FF2B5EF4-FFF2-40B4-BE49-F238E27FC236}">
                <a16:creationId xmlns:a16="http://schemas.microsoft.com/office/drawing/2014/main" id="{D70E2211-CF54-4A4E-B386-CEE9A18DD58C}"/>
              </a:ext>
            </a:extLst>
          </p:cNvPr>
          <p:cNvSpPr/>
          <p:nvPr/>
        </p:nvSpPr>
        <p:spPr>
          <a:xfrm>
            <a:off x="847408" y="4152139"/>
            <a:ext cx="3862759" cy="1084732"/>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803030403020204" pitchFamily="34" charset="0"/>
                <a:ea typeface="Source Sans Pro Black" panose="020B0803030403020204" pitchFamily="34" charset="0"/>
              </a:rPr>
              <a:t>Springfield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95 Ashley Avenue</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West Springfield, MA 01089 • (413) 737-5167</a:t>
            </a:r>
            <a:endParaRPr lang="en-US" sz="1800" b="0" i="0" u="none" strike="noStrike" baseline="0" dirty="0">
              <a:solidFill>
                <a:srgbClr val="000000"/>
              </a:solidFill>
              <a:latin typeface="Source Sans Pro" panose="020B0503030403020204" pitchFamily="34" charset="0"/>
            </a:endParaRP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Bryan Doe</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Bryan.Doe@va.gov</a:t>
            </a:r>
            <a:endParaRPr lang="en-US" sz="14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sp>
        <p:nvSpPr>
          <p:cNvPr id="46" name="object 2">
            <a:extLst>
              <a:ext uri="{FF2B5EF4-FFF2-40B4-BE49-F238E27FC236}">
                <a16:creationId xmlns:a16="http://schemas.microsoft.com/office/drawing/2014/main" id="{63C9F629-0C3C-42D4-B71A-58349754B525}"/>
              </a:ext>
            </a:extLst>
          </p:cNvPr>
          <p:cNvSpPr/>
          <p:nvPr/>
        </p:nvSpPr>
        <p:spPr>
          <a:xfrm>
            <a:off x="4851922" y="5515345"/>
            <a:ext cx="3251938" cy="753995"/>
          </a:xfrm>
          <a:custGeom>
            <a:avLst/>
            <a:gdLst/>
            <a:ahLst/>
            <a:cxnLst/>
            <a:rect l="l" t="t" r="r" b="b"/>
            <a:pathLst>
              <a:path w="2590800" h="1983104">
                <a:moveTo>
                  <a:pt x="0" y="1982901"/>
                </a:moveTo>
                <a:lnTo>
                  <a:pt x="2590800" y="1982901"/>
                </a:lnTo>
                <a:lnTo>
                  <a:pt x="2590800" y="0"/>
                </a:lnTo>
                <a:lnTo>
                  <a:pt x="0" y="0"/>
                </a:lnTo>
                <a:lnTo>
                  <a:pt x="0" y="1982901"/>
                </a:lnTo>
                <a:close/>
              </a:path>
            </a:pathLst>
          </a:custGeom>
          <a:noFill/>
        </p:spPr>
        <p:txBody>
          <a:bodyPr wrap="square" lIns="0" tIns="0" rIns="0" bIns="0" rtlCol="0"/>
          <a:lstStyle/>
          <a:p>
            <a:pPr algn="ctr"/>
            <a:r>
              <a:rPr lang="en-US" b="1" dirty="0">
                <a:solidFill>
                  <a:srgbClr val="275F92"/>
                </a:solidFill>
                <a:latin typeface="Source Sans Pro Black" panose="020B0803030403020204" pitchFamily="34" charset="0"/>
                <a:ea typeface="Source Sans Pro Black" panose="020B0803030403020204" pitchFamily="34" charset="0"/>
              </a:rPr>
              <a:t>Worcester Vet Center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255 Park Avenue, Suite 900</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Worcester, MA 01604 • (508) 753-7902</a:t>
            </a:r>
          </a:p>
          <a:p>
            <a:pPr algn="ctr"/>
            <a:r>
              <a:rPr lang="en-US" sz="1400" b="1" i="0" u="none" strike="noStrike" baseline="0" dirty="0">
                <a:solidFill>
                  <a:schemeClr val="tx1">
                    <a:lumMod val="65000"/>
                    <a:lumOff val="35000"/>
                  </a:schemeClr>
                </a:solidFill>
                <a:latin typeface="Source Sans Pro" panose="020B0503030403020204" pitchFamily="34" charset="0"/>
              </a:rPr>
              <a:t>Outreach Specialist: Bruce Ware</a:t>
            </a:r>
            <a:endParaRPr lang="en-US" sz="1400" b="0" i="0" u="none" strike="noStrike" baseline="0" dirty="0">
              <a:solidFill>
                <a:schemeClr val="tx1">
                  <a:lumMod val="65000"/>
                  <a:lumOff val="35000"/>
                </a:schemeClr>
              </a:solidFill>
              <a:latin typeface="Source Sans Pro" panose="020B0503030403020204" pitchFamily="34" charset="0"/>
            </a:endParaRPr>
          </a:p>
          <a:p>
            <a:pPr algn="ctr"/>
            <a:r>
              <a:rPr lang="fr-FR" sz="1400" b="0" i="0" u="none" strike="noStrike" baseline="0" dirty="0">
                <a:solidFill>
                  <a:schemeClr val="tx1">
                    <a:lumMod val="65000"/>
                    <a:lumOff val="35000"/>
                  </a:schemeClr>
                </a:solidFill>
                <a:latin typeface="Source Sans Pro" panose="020B0503030403020204" pitchFamily="34" charset="0"/>
              </a:rPr>
              <a:t>Email: Bruce.Ware@va.gov</a:t>
            </a: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pic>
        <p:nvPicPr>
          <p:cNvPr id="47" name="Picture 46">
            <a:extLst>
              <a:ext uri="{FF2B5EF4-FFF2-40B4-BE49-F238E27FC236}">
                <a16:creationId xmlns:a16="http://schemas.microsoft.com/office/drawing/2014/main" id="{C6BFEED6-D6F2-4798-9899-8DCB9A4BC4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668" y="484165"/>
            <a:ext cx="602392" cy="769271"/>
          </a:xfrm>
          <a:prstGeom prst="rect">
            <a:avLst/>
          </a:prstGeom>
          <a:ln>
            <a:noFill/>
          </a:ln>
        </p:spPr>
      </p:pic>
      <p:pic>
        <p:nvPicPr>
          <p:cNvPr id="48" name="Picture 47" descr="Logo&#10;&#10;Description automatically generated">
            <a:extLst>
              <a:ext uri="{FF2B5EF4-FFF2-40B4-BE49-F238E27FC236}">
                <a16:creationId xmlns:a16="http://schemas.microsoft.com/office/drawing/2014/main" id="{CE8BD058-522D-4376-B329-93C17A71CF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0976" y="5447186"/>
            <a:ext cx="4077240" cy="1580369"/>
          </a:xfrm>
          <a:prstGeom prst="rect">
            <a:avLst/>
          </a:prstGeom>
        </p:spPr>
      </p:pic>
    </p:spTree>
    <p:extLst>
      <p:ext uri="{BB962C8B-B14F-4D97-AF65-F5344CB8AC3E}">
        <p14:creationId xmlns:p14="http://schemas.microsoft.com/office/powerpoint/2010/main" val="1191843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p:txBody>
          <a:bodyPr/>
          <a:lstStyle/>
          <a:p>
            <a:r>
              <a:rPr lang="en-US" dirty="0"/>
              <a:t>Regional Locations</a:t>
            </a:r>
          </a:p>
        </p:txBody>
      </p:sp>
      <p:pic>
        <p:nvPicPr>
          <p:cNvPr id="5" name="Picture 4">
            <a:extLst>
              <a:ext uri="{FF2B5EF4-FFF2-40B4-BE49-F238E27FC236}">
                <a16:creationId xmlns:a16="http://schemas.microsoft.com/office/drawing/2014/main" id="{630A3CE9-017A-4AAA-A898-81F573342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3385" y="484165"/>
            <a:ext cx="602392" cy="769271"/>
          </a:xfrm>
          <a:prstGeom prst="rect">
            <a:avLst/>
          </a:prstGeom>
        </p:spPr>
      </p:pic>
      <p:sp>
        <p:nvSpPr>
          <p:cNvPr id="6" name="TextBox 5">
            <a:extLst>
              <a:ext uri="{FF2B5EF4-FFF2-40B4-BE49-F238E27FC236}">
                <a16:creationId xmlns:a16="http://schemas.microsoft.com/office/drawing/2014/main" id="{CAC0CD5C-0602-4F8A-96FD-FDA5B0F34F54}"/>
              </a:ext>
            </a:extLst>
          </p:cNvPr>
          <p:cNvSpPr txBox="1"/>
          <p:nvPr/>
        </p:nvSpPr>
        <p:spPr>
          <a:xfrm>
            <a:off x="1127001" y="1506023"/>
            <a:ext cx="1989623" cy="3062377"/>
          </a:xfrm>
          <a:prstGeom prst="rect">
            <a:avLst/>
          </a:prstGeom>
          <a:noFill/>
        </p:spPr>
        <p:txBody>
          <a:bodyPr wrap="square" rtlCol="0">
            <a:spAutoFit/>
          </a:bodyPr>
          <a:lstStyle/>
          <a:p>
            <a:pPr algn="ctr">
              <a:spcAft>
                <a:spcPts val="600"/>
              </a:spcAft>
            </a:pPr>
            <a:r>
              <a:rPr lang="en-US" sz="2400" b="1" dirty="0">
                <a:solidFill>
                  <a:srgbClr val="275F92"/>
                </a:solidFill>
                <a:latin typeface="Source Sans Pro" panose="020B0503030403020204" pitchFamily="34" charset="0"/>
              </a:rPr>
              <a:t>Connecticut</a:t>
            </a:r>
          </a:p>
          <a:p>
            <a:pPr algn="ctr"/>
            <a:r>
              <a:rPr lang="en-US" sz="1600" b="1" dirty="0">
                <a:solidFill>
                  <a:schemeClr val="tx1">
                    <a:lumMod val="65000"/>
                    <a:lumOff val="35000"/>
                  </a:schemeClr>
                </a:solidFill>
                <a:latin typeface="Source Sans Pro" panose="020B0503030403020204" pitchFamily="34" charset="0"/>
              </a:rPr>
              <a:t>Danbury</a:t>
            </a:r>
          </a:p>
          <a:p>
            <a:pPr algn="ctr"/>
            <a:r>
              <a:rPr lang="en-US" sz="1600" dirty="0">
                <a:solidFill>
                  <a:schemeClr val="tx1">
                    <a:lumMod val="65000"/>
                    <a:lumOff val="35000"/>
                  </a:schemeClr>
                </a:solidFill>
                <a:latin typeface="Source Sans Pro" panose="020B0503030403020204" pitchFamily="34" charset="0"/>
              </a:rPr>
              <a:t>203-790-4000</a:t>
            </a:r>
          </a:p>
          <a:p>
            <a:pPr algn="ctr"/>
            <a:endParaRPr lang="en-US" sz="1200" dirty="0">
              <a:solidFill>
                <a:schemeClr val="tx1">
                  <a:lumMod val="65000"/>
                  <a:lumOff val="35000"/>
                </a:schemeClr>
              </a:solidFill>
              <a:latin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rPr>
              <a:t>New Haven</a:t>
            </a:r>
          </a:p>
          <a:p>
            <a:pPr algn="ctr"/>
            <a:r>
              <a:rPr lang="en-US" sz="1600" dirty="0">
                <a:solidFill>
                  <a:schemeClr val="tx1">
                    <a:lumMod val="65000"/>
                    <a:lumOff val="35000"/>
                  </a:schemeClr>
                </a:solidFill>
                <a:latin typeface="Source Sans Pro" panose="020B0503030403020204" pitchFamily="34" charset="0"/>
              </a:rPr>
              <a:t>203-795-0148</a:t>
            </a:r>
          </a:p>
          <a:p>
            <a:pPr algn="ctr"/>
            <a:endParaRPr lang="en-US" sz="1200" dirty="0">
              <a:solidFill>
                <a:schemeClr val="tx1">
                  <a:lumMod val="65000"/>
                  <a:lumOff val="35000"/>
                </a:schemeClr>
              </a:solidFill>
              <a:latin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rPr>
              <a:t>Hartford</a:t>
            </a:r>
          </a:p>
          <a:p>
            <a:pPr algn="ctr"/>
            <a:r>
              <a:rPr lang="en-US" sz="1600" dirty="0">
                <a:solidFill>
                  <a:schemeClr val="tx1">
                    <a:lumMod val="65000"/>
                    <a:lumOff val="35000"/>
                  </a:schemeClr>
                </a:solidFill>
                <a:latin typeface="Source Sans Pro" panose="020B0503030403020204" pitchFamily="34" charset="0"/>
              </a:rPr>
              <a:t>860-563-8800</a:t>
            </a:r>
          </a:p>
          <a:p>
            <a:pPr algn="ctr"/>
            <a:endParaRPr lang="en-US" sz="1200" dirty="0">
              <a:solidFill>
                <a:schemeClr val="tx1">
                  <a:lumMod val="65000"/>
                  <a:lumOff val="35000"/>
                </a:schemeClr>
              </a:solidFill>
              <a:latin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rPr>
              <a:t>Norwich</a:t>
            </a:r>
          </a:p>
          <a:p>
            <a:pPr algn="ctr"/>
            <a:r>
              <a:rPr lang="en-US" sz="1600" dirty="0">
                <a:solidFill>
                  <a:schemeClr val="tx1">
                    <a:lumMod val="65000"/>
                    <a:lumOff val="35000"/>
                  </a:schemeClr>
                </a:solidFill>
                <a:latin typeface="Source Sans Pro" panose="020B0503030403020204" pitchFamily="34" charset="0"/>
              </a:rPr>
              <a:t>860-887-1755 </a:t>
            </a:r>
          </a:p>
        </p:txBody>
      </p:sp>
      <p:sp>
        <p:nvSpPr>
          <p:cNvPr id="7" name="TextBox 6">
            <a:extLst>
              <a:ext uri="{FF2B5EF4-FFF2-40B4-BE49-F238E27FC236}">
                <a16:creationId xmlns:a16="http://schemas.microsoft.com/office/drawing/2014/main" id="{CD9C10DE-A28C-4F7D-A754-B5A1127578AD}"/>
              </a:ext>
            </a:extLst>
          </p:cNvPr>
          <p:cNvSpPr txBox="1"/>
          <p:nvPr/>
        </p:nvSpPr>
        <p:spPr>
          <a:xfrm>
            <a:off x="1127001" y="4877119"/>
            <a:ext cx="1989623" cy="1031051"/>
          </a:xfrm>
          <a:prstGeom prst="rect">
            <a:avLst/>
          </a:prstGeom>
          <a:noFill/>
        </p:spPr>
        <p:txBody>
          <a:bodyPr wrap="square" rtlCol="0">
            <a:spAutoFit/>
          </a:bodyPr>
          <a:lstStyle/>
          <a:p>
            <a:pPr algn="ctr">
              <a:spcAft>
                <a:spcPts val="600"/>
              </a:spcAft>
            </a:pPr>
            <a:r>
              <a:rPr lang="en-US" sz="2400" b="1" dirty="0">
                <a:solidFill>
                  <a:srgbClr val="275F92"/>
                </a:solidFill>
                <a:latin typeface="Source Sans Pro" panose="020B0503030403020204" pitchFamily="34" charset="0"/>
                <a:ea typeface="Source Sans Pro" panose="020B0503030403020204" pitchFamily="34" charset="0"/>
              </a:rPr>
              <a:t>Rhode Island</a:t>
            </a:r>
            <a:endParaRPr lang="en-US" b="1" dirty="0">
              <a:solidFill>
                <a:srgbClr val="275F92"/>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Providence</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401-739-0167</a:t>
            </a:r>
          </a:p>
        </p:txBody>
      </p:sp>
      <p:sp>
        <p:nvSpPr>
          <p:cNvPr id="8" name="TextBox 7">
            <a:extLst>
              <a:ext uri="{FF2B5EF4-FFF2-40B4-BE49-F238E27FC236}">
                <a16:creationId xmlns:a16="http://schemas.microsoft.com/office/drawing/2014/main" id="{BFA0302E-7BAF-4380-A9D6-E0930D7BF133}"/>
              </a:ext>
            </a:extLst>
          </p:cNvPr>
          <p:cNvSpPr txBox="1"/>
          <p:nvPr/>
        </p:nvSpPr>
        <p:spPr>
          <a:xfrm>
            <a:off x="3524497" y="1786719"/>
            <a:ext cx="2092935" cy="1708160"/>
          </a:xfrm>
          <a:prstGeom prst="rect">
            <a:avLst/>
          </a:prstGeom>
          <a:noFill/>
        </p:spPr>
        <p:txBody>
          <a:bodyPr wrap="square" rtlCol="0">
            <a:spAutoFit/>
          </a:bodyPr>
          <a:lstStyle/>
          <a:p>
            <a:pPr algn="ctr">
              <a:spcAft>
                <a:spcPts val="600"/>
              </a:spcAft>
            </a:pPr>
            <a:r>
              <a:rPr lang="en-US" sz="2400" b="1" dirty="0">
                <a:solidFill>
                  <a:srgbClr val="275F92"/>
                </a:solidFill>
                <a:latin typeface="Source Sans Pro" panose="020B0503030403020204" pitchFamily="34" charset="0"/>
                <a:ea typeface="Source Sans Pro" panose="020B0503030403020204" pitchFamily="34" charset="0"/>
              </a:rPr>
              <a:t>Vermont</a:t>
            </a: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White River Junction</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802-295-2908</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South Burlington</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802-862-1806</a:t>
            </a:r>
          </a:p>
        </p:txBody>
      </p:sp>
      <p:sp>
        <p:nvSpPr>
          <p:cNvPr id="9" name="TextBox 8">
            <a:extLst>
              <a:ext uri="{FF2B5EF4-FFF2-40B4-BE49-F238E27FC236}">
                <a16:creationId xmlns:a16="http://schemas.microsoft.com/office/drawing/2014/main" id="{3B33695B-5ED3-4F04-90F6-436AD8DAB1A4}"/>
              </a:ext>
            </a:extLst>
          </p:cNvPr>
          <p:cNvSpPr txBox="1"/>
          <p:nvPr/>
        </p:nvSpPr>
        <p:spPr>
          <a:xfrm>
            <a:off x="6025307" y="1991838"/>
            <a:ext cx="1989623" cy="3739485"/>
          </a:xfrm>
          <a:prstGeom prst="rect">
            <a:avLst/>
          </a:prstGeom>
          <a:noFill/>
        </p:spPr>
        <p:txBody>
          <a:bodyPr wrap="square" rtlCol="0">
            <a:spAutoFit/>
          </a:bodyPr>
          <a:lstStyle/>
          <a:p>
            <a:pPr algn="ctr">
              <a:spcAft>
                <a:spcPts val="600"/>
              </a:spcAft>
            </a:pPr>
            <a:r>
              <a:rPr lang="en-US" sz="2400" b="1" dirty="0">
                <a:solidFill>
                  <a:srgbClr val="275F92"/>
                </a:solidFill>
                <a:latin typeface="Source Sans Pro" panose="020B0503030403020204" pitchFamily="34" charset="0"/>
                <a:ea typeface="Source Sans Pro" panose="020B0503030403020204" pitchFamily="34" charset="0"/>
              </a:rPr>
              <a:t>Maine</a:t>
            </a: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Bangor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207-947-3391</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Sanford</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207-490-1513</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Caribou</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207-496-3900</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Portland</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207-780-3584</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Lewiston</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207-783-0068</a:t>
            </a:r>
          </a:p>
        </p:txBody>
      </p:sp>
      <p:sp>
        <p:nvSpPr>
          <p:cNvPr id="10" name="TextBox 9">
            <a:extLst>
              <a:ext uri="{FF2B5EF4-FFF2-40B4-BE49-F238E27FC236}">
                <a16:creationId xmlns:a16="http://schemas.microsoft.com/office/drawing/2014/main" id="{0D2C4A6B-AC2B-477B-88A0-7AA6514819AA}"/>
              </a:ext>
            </a:extLst>
          </p:cNvPr>
          <p:cNvSpPr txBox="1"/>
          <p:nvPr/>
        </p:nvSpPr>
        <p:spPr>
          <a:xfrm>
            <a:off x="3368427" y="3807718"/>
            <a:ext cx="2405076" cy="2385268"/>
          </a:xfrm>
          <a:prstGeom prst="rect">
            <a:avLst/>
          </a:prstGeom>
          <a:noFill/>
        </p:spPr>
        <p:txBody>
          <a:bodyPr wrap="square" rtlCol="0">
            <a:spAutoFit/>
          </a:bodyPr>
          <a:lstStyle/>
          <a:p>
            <a:pPr algn="ctr">
              <a:spcAft>
                <a:spcPts val="600"/>
              </a:spcAft>
            </a:pPr>
            <a:r>
              <a:rPr lang="en-US" sz="2400" b="1" dirty="0">
                <a:solidFill>
                  <a:srgbClr val="275F92"/>
                </a:solidFill>
                <a:latin typeface="Source Sans Pro" panose="020B0503030403020204" pitchFamily="34" charset="0"/>
                <a:ea typeface="Source Sans Pro" panose="020B0503030403020204" pitchFamily="34" charset="0"/>
              </a:rPr>
              <a:t>New Hampshire</a:t>
            </a: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Berlin</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603-752-2571</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Manchester</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603-668-7060</a:t>
            </a:r>
          </a:p>
          <a:p>
            <a:pPr algn="ctr"/>
            <a:endParaRPr lang="en-US" sz="1200" dirty="0">
              <a:solidFill>
                <a:schemeClr val="tx1">
                  <a:lumMod val="65000"/>
                  <a:lumOff val="35000"/>
                </a:schemeClr>
              </a:solidFill>
              <a:latin typeface="Source Sans Pro" panose="020B0503030403020204" pitchFamily="34" charset="0"/>
              <a:ea typeface="Source Sans Pro" panose="020B0503030403020204" pitchFamily="34" charset="0"/>
            </a:endParaRPr>
          </a:p>
          <a:p>
            <a:pPr algn="ctr"/>
            <a:r>
              <a:rPr lang="en-US" sz="1600" b="1" dirty="0">
                <a:solidFill>
                  <a:schemeClr val="tx1">
                    <a:lumMod val="65000"/>
                    <a:lumOff val="35000"/>
                  </a:schemeClr>
                </a:solidFill>
                <a:latin typeface="Source Sans Pro" panose="020B0503030403020204" pitchFamily="34" charset="0"/>
                <a:ea typeface="Source Sans Pro" panose="020B0503030403020204" pitchFamily="34" charset="0"/>
              </a:rPr>
              <a:t>Keene</a:t>
            </a: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 </a:t>
            </a:r>
          </a:p>
          <a:p>
            <a:pPr algn="ctr"/>
            <a:r>
              <a:rPr lang="en-US" sz="1600" dirty="0">
                <a:solidFill>
                  <a:schemeClr val="tx1">
                    <a:lumMod val="65000"/>
                    <a:lumOff val="35000"/>
                  </a:schemeClr>
                </a:solidFill>
                <a:latin typeface="Source Sans Pro" panose="020B0503030403020204" pitchFamily="34" charset="0"/>
                <a:ea typeface="Source Sans Pro" panose="020B0503030403020204" pitchFamily="34" charset="0"/>
              </a:rPr>
              <a:t>603-358-4950</a:t>
            </a:r>
          </a:p>
        </p:txBody>
      </p:sp>
      <p:pic>
        <p:nvPicPr>
          <p:cNvPr id="28" name="Picture 2" descr="209,622 New England Stock Photos, Pictures &amp;amp; Royalty-Free Images - iStock">
            <a:extLst>
              <a:ext uri="{FF2B5EF4-FFF2-40B4-BE49-F238E27FC236}">
                <a16:creationId xmlns:a16="http://schemas.microsoft.com/office/drawing/2014/main" id="{4A60291D-C957-4AC3-9A66-9B5D688A67F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7852" t="9939" r="5396" b="3172"/>
          <a:stretch/>
        </p:blipFill>
        <p:spPr bwMode="auto">
          <a:xfrm>
            <a:off x="7987063" y="1301218"/>
            <a:ext cx="3759877" cy="50102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EA177D9-9785-4DEF-BA2D-A9979EE4A595}"/>
              </a:ext>
            </a:extLst>
          </p:cNvPr>
          <p:cNvSpPr txBox="1"/>
          <p:nvPr/>
        </p:nvSpPr>
        <p:spPr>
          <a:xfrm>
            <a:off x="8422805" y="3669684"/>
            <a:ext cx="470183" cy="200055"/>
          </a:xfrm>
          <a:prstGeom prst="rect">
            <a:avLst/>
          </a:prstGeom>
          <a:solidFill>
            <a:srgbClr val="83C3E7"/>
          </a:solidFill>
        </p:spPr>
        <p:txBody>
          <a:bodyPr wrap="square" rtlCol="0">
            <a:spAutoFit/>
          </a:bodyPr>
          <a:lstStyle/>
          <a:p>
            <a:endParaRPr lang="en-US" sz="700" dirty="0"/>
          </a:p>
        </p:txBody>
      </p:sp>
      <p:sp>
        <p:nvSpPr>
          <p:cNvPr id="30" name="TextBox 29">
            <a:extLst>
              <a:ext uri="{FF2B5EF4-FFF2-40B4-BE49-F238E27FC236}">
                <a16:creationId xmlns:a16="http://schemas.microsoft.com/office/drawing/2014/main" id="{35236D33-7E82-4A41-9BAA-3216433935A6}"/>
              </a:ext>
            </a:extLst>
          </p:cNvPr>
          <p:cNvSpPr txBox="1"/>
          <p:nvPr/>
        </p:nvSpPr>
        <p:spPr>
          <a:xfrm>
            <a:off x="8978617" y="4602013"/>
            <a:ext cx="470183" cy="200055"/>
          </a:xfrm>
          <a:prstGeom prst="rect">
            <a:avLst/>
          </a:prstGeom>
          <a:solidFill>
            <a:srgbClr val="83C3E7"/>
          </a:solidFill>
        </p:spPr>
        <p:txBody>
          <a:bodyPr wrap="square" rtlCol="0">
            <a:spAutoFit/>
          </a:bodyPr>
          <a:lstStyle/>
          <a:p>
            <a:endParaRPr lang="en-US" sz="700" dirty="0"/>
          </a:p>
        </p:txBody>
      </p:sp>
      <p:sp>
        <p:nvSpPr>
          <p:cNvPr id="31" name="TextBox 30">
            <a:extLst>
              <a:ext uri="{FF2B5EF4-FFF2-40B4-BE49-F238E27FC236}">
                <a16:creationId xmlns:a16="http://schemas.microsoft.com/office/drawing/2014/main" id="{8F14EF8E-D38A-40F3-A6EC-C3712016D674}"/>
              </a:ext>
            </a:extLst>
          </p:cNvPr>
          <p:cNvSpPr txBox="1"/>
          <p:nvPr/>
        </p:nvSpPr>
        <p:spPr>
          <a:xfrm>
            <a:off x="9937569" y="3648057"/>
            <a:ext cx="470183" cy="200055"/>
          </a:xfrm>
          <a:prstGeom prst="rect">
            <a:avLst/>
          </a:prstGeom>
          <a:solidFill>
            <a:srgbClr val="83C3E7"/>
          </a:solidFill>
        </p:spPr>
        <p:txBody>
          <a:bodyPr wrap="square" rtlCol="0">
            <a:spAutoFit/>
          </a:bodyPr>
          <a:lstStyle/>
          <a:p>
            <a:endParaRPr lang="en-US" sz="700" dirty="0"/>
          </a:p>
        </p:txBody>
      </p:sp>
      <p:sp>
        <p:nvSpPr>
          <p:cNvPr id="32" name="TextBox 31">
            <a:extLst>
              <a:ext uri="{FF2B5EF4-FFF2-40B4-BE49-F238E27FC236}">
                <a16:creationId xmlns:a16="http://schemas.microsoft.com/office/drawing/2014/main" id="{FE16F683-3DFD-4BC4-AD71-165AADC31563}"/>
              </a:ext>
            </a:extLst>
          </p:cNvPr>
          <p:cNvSpPr txBox="1"/>
          <p:nvPr/>
        </p:nvSpPr>
        <p:spPr>
          <a:xfrm>
            <a:off x="9439758" y="5247472"/>
            <a:ext cx="78288" cy="171078"/>
          </a:xfrm>
          <a:prstGeom prst="rect">
            <a:avLst/>
          </a:prstGeom>
          <a:solidFill>
            <a:srgbClr val="83C3E7"/>
          </a:solidFill>
        </p:spPr>
        <p:txBody>
          <a:bodyPr wrap="square" rtlCol="0">
            <a:spAutoFit/>
          </a:bodyPr>
          <a:lstStyle/>
          <a:p>
            <a:endParaRPr lang="en-US" sz="700" dirty="0"/>
          </a:p>
        </p:txBody>
      </p:sp>
      <p:sp>
        <p:nvSpPr>
          <p:cNvPr id="33" name="TextBox 32">
            <a:extLst>
              <a:ext uri="{FF2B5EF4-FFF2-40B4-BE49-F238E27FC236}">
                <a16:creationId xmlns:a16="http://schemas.microsoft.com/office/drawing/2014/main" id="{97F4C4A0-6741-4B43-8395-CBBA27E58384}"/>
              </a:ext>
            </a:extLst>
          </p:cNvPr>
          <p:cNvSpPr txBox="1"/>
          <p:nvPr/>
        </p:nvSpPr>
        <p:spPr>
          <a:xfrm>
            <a:off x="8279370" y="5572066"/>
            <a:ext cx="470183" cy="200055"/>
          </a:xfrm>
          <a:prstGeom prst="rect">
            <a:avLst/>
          </a:prstGeom>
          <a:solidFill>
            <a:srgbClr val="83C3E7"/>
          </a:solidFill>
        </p:spPr>
        <p:txBody>
          <a:bodyPr wrap="square" rtlCol="0">
            <a:spAutoFit/>
          </a:bodyPr>
          <a:lstStyle/>
          <a:p>
            <a:endParaRPr lang="en-US" sz="700" dirty="0"/>
          </a:p>
        </p:txBody>
      </p:sp>
      <p:sp>
        <p:nvSpPr>
          <p:cNvPr id="34" name="TextBox 33">
            <a:extLst>
              <a:ext uri="{FF2B5EF4-FFF2-40B4-BE49-F238E27FC236}">
                <a16:creationId xmlns:a16="http://schemas.microsoft.com/office/drawing/2014/main" id="{0668A705-B237-48C4-989C-6CE8747159DF}"/>
              </a:ext>
            </a:extLst>
          </p:cNvPr>
          <p:cNvSpPr txBox="1"/>
          <p:nvPr/>
        </p:nvSpPr>
        <p:spPr>
          <a:xfrm>
            <a:off x="9091678" y="5655204"/>
            <a:ext cx="292828" cy="116917"/>
          </a:xfrm>
          <a:prstGeom prst="rect">
            <a:avLst/>
          </a:prstGeom>
          <a:solidFill>
            <a:srgbClr val="83C3E7"/>
          </a:solidFill>
        </p:spPr>
        <p:txBody>
          <a:bodyPr wrap="square" rtlCol="0">
            <a:spAutoFit/>
          </a:bodyPr>
          <a:lstStyle/>
          <a:p>
            <a:endParaRPr lang="en-US" sz="700" dirty="0"/>
          </a:p>
        </p:txBody>
      </p:sp>
      <p:sp>
        <p:nvSpPr>
          <p:cNvPr id="35" name="TextBox 34">
            <a:extLst>
              <a:ext uri="{FF2B5EF4-FFF2-40B4-BE49-F238E27FC236}">
                <a16:creationId xmlns:a16="http://schemas.microsoft.com/office/drawing/2014/main" id="{F0F64AF4-A0DC-4112-8D97-C64D875A2AD0}"/>
              </a:ext>
            </a:extLst>
          </p:cNvPr>
          <p:cNvSpPr txBox="1"/>
          <p:nvPr/>
        </p:nvSpPr>
        <p:spPr>
          <a:xfrm>
            <a:off x="9527088" y="5247472"/>
            <a:ext cx="353606" cy="91440"/>
          </a:xfrm>
          <a:prstGeom prst="rect">
            <a:avLst/>
          </a:prstGeom>
          <a:solidFill>
            <a:schemeClr val="bg1"/>
          </a:solidFill>
        </p:spPr>
        <p:txBody>
          <a:bodyPr wrap="square" rtlCol="0">
            <a:spAutoFit/>
          </a:bodyPr>
          <a:lstStyle/>
          <a:p>
            <a:endParaRPr lang="en-US" sz="700" dirty="0">
              <a:solidFill>
                <a:schemeClr val="bg1"/>
              </a:solidFill>
            </a:endParaRPr>
          </a:p>
        </p:txBody>
      </p:sp>
      <p:pic>
        <p:nvPicPr>
          <p:cNvPr id="20" name="Picture 19" descr="Logo&#10;&#10;Description automatically generated">
            <a:extLst>
              <a:ext uri="{FF2B5EF4-FFF2-40B4-BE49-F238E27FC236}">
                <a16:creationId xmlns:a16="http://schemas.microsoft.com/office/drawing/2014/main" id="{B9ECCCEB-0C54-48FB-8771-1B5339176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902" y="5882632"/>
            <a:ext cx="2798535" cy="1084733"/>
          </a:xfrm>
          <a:prstGeom prst="rect">
            <a:avLst/>
          </a:prstGeom>
        </p:spPr>
      </p:pic>
    </p:spTree>
    <p:extLst>
      <p:ext uri="{BB962C8B-B14F-4D97-AF65-F5344CB8AC3E}">
        <p14:creationId xmlns:p14="http://schemas.microsoft.com/office/powerpoint/2010/main" val="415060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p:txBody>
          <a:bodyPr/>
          <a:lstStyle/>
          <a:p>
            <a:r>
              <a:rPr lang="en-US" dirty="0"/>
              <a:t>Mobile Vet Centers</a:t>
            </a:r>
          </a:p>
        </p:txBody>
      </p:sp>
      <p:sp>
        <p:nvSpPr>
          <p:cNvPr id="4" name="Text Placeholder 3">
            <a:extLst>
              <a:ext uri="{FF2B5EF4-FFF2-40B4-BE49-F238E27FC236}">
                <a16:creationId xmlns:a16="http://schemas.microsoft.com/office/drawing/2014/main" id="{01972071-7ABD-7642-BD8A-428C7A0575EF}"/>
              </a:ext>
            </a:extLst>
          </p:cNvPr>
          <p:cNvSpPr>
            <a:spLocks noGrp="1"/>
          </p:cNvSpPr>
          <p:nvPr>
            <p:ph type="body" idx="1"/>
          </p:nvPr>
        </p:nvSpPr>
        <p:spPr>
          <a:xfrm>
            <a:off x="968328" y="1506647"/>
            <a:ext cx="6284119" cy="4836437"/>
          </a:xfrm>
        </p:spPr>
        <p:txBody>
          <a:bodyPr/>
          <a:lstStyle/>
          <a:p>
            <a:pPr marL="342900" indent="-342900">
              <a:buFont typeface="Wingdings" panose="05000000000000000000" pitchFamily="2" charset="2"/>
              <a:buChar char="§"/>
              <a:defRPr/>
            </a:pPr>
            <a:r>
              <a:rPr lang="en-US" sz="2300" dirty="0">
                <a:solidFill>
                  <a:srgbClr val="717174"/>
                </a:solidFill>
                <a:latin typeface="Source Sans Pro" panose="020B0503030403020204" pitchFamily="34" charset="0"/>
                <a:ea typeface="Source Sans Pro" panose="020B0503030403020204" pitchFamily="34" charset="0"/>
                <a:cs typeface="Courier New" panose="02070309020205020404" pitchFamily="49" charset="0"/>
              </a:rPr>
              <a:t>Fleet of 80 Vehicles </a:t>
            </a:r>
          </a:p>
          <a:p>
            <a:pPr marL="342900" indent="-342900">
              <a:buFont typeface="Wingdings" panose="05000000000000000000" pitchFamily="2" charset="2"/>
              <a:buChar char="§"/>
              <a:defRPr/>
            </a:pPr>
            <a:r>
              <a:rPr lang="en-US" sz="2300" dirty="0">
                <a:solidFill>
                  <a:srgbClr val="717174"/>
                </a:solidFill>
                <a:latin typeface="Source Sans Pro" panose="020B0503030403020204" pitchFamily="34" charset="0"/>
                <a:ea typeface="Source Sans Pro" panose="020B0503030403020204" pitchFamily="34" charset="0"/>
                <a:cs typeface="Courier New" panose="02070309020205020404" pitchFamily="49" charset="0"/>
              </a:rPr>
              <a:t>Provides outreach and services to Veterans, Servicemembers and families geographically distant from existing VA services.</a:t>
            </a:r>
          </a:p>
          <a:p>
            <a:pPr marL="342900" indent="-342900">
              <a:buFont typeface="Wingdings" panose="05000000000000000000" pitchFamily="2" charset="2"/>
              <a:buChar char="§"/>
              <a:defRPr/>
            </a:pPr>
            <a:r>
              <a:rPr lang="en-US" sz="2300" dirty="0">
                <a:solidFill>
                  <a:srgbClr val="717174"/>
                </a:solidFill>
                <a:latin typeface="Source Sans Pro" panose="020B0503030403020204" pitchFamily="34" charset="0"/>
                <a:ea typeface="Source Sans Pro" panose="020B0503030403020204" pitchFamily="34" charset="0"/>
                <a:cs typeface="Courier New" panose="02070309020205020404" pitchFamily="49" charset="0"/>
              </a:rPr>
              <a:t>Provides early access to Vet Center services to Veterans newly returning from war via outreach to demobilization active military bases, National Guard, and  Reserve locations nationally. </a:t>
            </a:r>
          </a:p>
          <a:p>
            <a:pPr marL="342900" indent="-342900">
              <a:lnSpc>
                <a:spcPct val="80000"/>
              </a:lnSpc>
              <a:buFont typeface="Wingdings" panose="05000000000000000000" pitchFamily="2" charset="2"/>
              <a:buChar char="§"/>
              <a:defRPr/>
            </a:pPr>
            <a:r>
              <a:rPr lang="en-US" sz="2300" dirty="0">
                <a:solidFill>
                  <a:srgbClr val="717174"/>
                </a:solidFill>
                <a:latin typeface="Source Sans Pro" panose="020B0503030403020204" pitchFamily="34" charset="0"/>
                <a:ea typeface="Source Sans Pro" panose="020B0503030403020204" pitchFamily="34" charset="0"/>
                <a:cs typeface="Courier New" panose="02070309020205020404" pitchFamily="49" charset="0"/>
              </a:rPr>
              <a:t>Each Mobile Vet Center is equipped with a state-of-the-art satellite communications package that includes fully encrypted tele-conferencing equipment, access to all VA systems and connectivity to emergency response systems.</a:t>
            </a:r>
          </a:p>
          <a:p>
            <a:pPr marL="342900" indent="-342900">
              <a:buFont typeface="Wingdings" panose="05000000000000000000" pitchFamily="2" charset="2"/>
              <a:buChar char="§"/>
              <a:defRPr/>
            </a:pPr>
            <a:r>
              <a:rPr lang="en-US" sz="2300" dirty="0">
                <a:solidFill>
                  <a:srgbClr val="717174"/>
                </a:solidFill>
                <a:latin typeface="Source Sans Pro" panose="020B0503030403020204" pitchFamily="34" charset="0"/>
                <a:ea typeface="Source Sans Pro" panose="020B0503030403020204" pitchFamily="34" charset="0"/>
                <a:cs typeface="Courier New" panose="02070309020205020404" pitchFamily="49" charset="0"/>
              </a:rPr>
              <a:t>To request the MVC contact your local Vet Center</a:t>
            </a:r>
          </a:p>
          <a:p>
            <a:endParaRPr lang="en-US" sz="2400" dirty="0">
              <a:latin typeface="Source Sans Pro" panose="020B0503030403020204" pitchFamily="34" charset="0"/>
              <a:ea typeface="Source Sans Pro" panose="020B0503030403020204" pitchFamily="34" charset="0"/>
            </a:endParaRPr>
          </a:p>
        </p:txBody>
      </p:sp>
      <p:pic>
        <p:nvPicPr>
          <p:cNvPr id="6" name="Picture 5" descr="Shape&#10;&#10;Description automatically generated with medium confidence">
            <a:extLst>
              <a:ext uri="{FF2B5EF4-FFF2-40B4-BE49-F238E27FC236}">
                <a16:creationId xmlns:a16="http://schemas.microsoft.com/office/drawing/2014/main" id="{686A6ADE-0642-4BFB-A367-A76BE4C31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330" y="499859"/>
            <a:ext cx="1902117" cy="804742"/>
          </a:xfrm>
          <a:prstGeom prst="rect">
            <a:avLst/>
          </a:prstGeom>
        </p:spPr>
      </p:pic>
      <p:pic>
        <p:nvPicPr>
          <p:cNvPr id="1026" name="Picture 10">
            <a:extLst>
              <a:ext uri="{FF2B5EF4-FFF2-40B4-BE49-F238E27FC236}">
                <a16:creationId xmlns:a16="http://schemas.microsoft.com/office/drawing/2014/main" id="{CB8075AC-B07F-4EA9-8F3D-B84967B12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032" y="1644780"/>
            <a:ext cx="3150758" cy="17209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CBC499D-448F-4B97-BC48-C5FFB5F25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186" t="26086" r="57883" b="53502"/>
          <a:stretch>
            <a:fillRect/>
          </a:stretch>
        </p:blipFill>
        <p:spPr bwMode="auto">
          <a:xfrm>
            <a:off x="7411642" y="5205936"/>
            <a:ext cx="1057194" cy="1137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4D2D0"/>
                  </a:outerShdw>
                </a:effectLst>
              </a14:hiddenEffects>
            </a:ext>
          </a:extLst>
        </p:spPr>
      </p:pic>
      <p:pic>
        <p:nvPicPr>
          <p:cNvPr id="14" name="Picture 13" descr="A collage of people and vehicles&#10;&#10;Description automatically generated with low confidence">
            <a:extLst>
              <a:ext uri="{FF2B5EF4-FFF2-40B4-BE49-F238E27FC236}">
                <a16:creationId xmlns:a16="http://schemas.microsoft.com/office/drawing/2014/main" id="{1A24998A-7581-4731-BED0-76D39ECBD9F1}"/>
              </a:ext>
            </a:extLst>
          </p:cNvPr>
          <p:cNvPicPr>
            <a:picLocks noChangeAspect="1"/>
          </p:cNvPicPr>
          <p:nvPr/>
        </p:nvPicPr>
        <p:blipFill rotWithShape="1">
          <a:blip r:embed="rId5">
            <a:extLst>
              <a:ext uri="{28A0092B-C50C-407E-A947-70E740481C1C}">
                <a14:useLocalDpi xmlns:a14="http://schemas.microsoft.com/office/drawing/2010/main" val="0"/>
              </a:ext>
            </a:extLst>
          </a:blip>
          <a:srcRect l="34380" t="35114" r="34761" b="33576"/>
          <a:stretch/>
        </p:blipFill>
        <p:spPr>
          <a:xfrm>
            <a:off x="8644558" y="3557699"/>
            <a:ext cx="3150758" cy="1835291"/>
          </a:xfrm>
          <a:prstGeom prst="rect">
            <a:avLst/>
          </a:prstGeom>
        </p:spPr>
      </p:pic>
      <p:pic>
        <p:nvPicPr>
          <p:cNvPr id="17" name="Picture 16" descr="Logo&#10;&#10;Description automatically generated">
            <a:extLst>
              <a:ext uri="{FF2B5EF4-FFF2-40B4-BE49-F238E27FC236}">
                <a16:creationId xmlns:a16="http://schemas.microsoft.com/office/drawing/2014/main" id="{DA45E067-0994-4CFB-829B-96A2CF6F3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8902" y="5882632"/>
            <a:ext cx="2798535" cy="1084733"/>
          </a:xfrm>
          <a:prstGeom prst="rect">
            <a:avLst/>
          </a:prstGeom>
        </p:spPr>
      </p:pic>
    </p:spTree>
    <p:extLst>
      <p:ext uri="{BB962C8B-B14F-4D97-AF65-F5344CB8AC3E}">
        <p14:creationId xmlns:p14="http://schemas.microsoft.com/office/powerpoint/2010/main" val="315481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1DBA-A1CD-7449-8DE5-9B4FF83882E7}"/>
              </a:ext>
            </a:extLst>
          </p:cNvPr>
          <p:cNvSpPr>
            <a:spLocks noGrp="1"/>
          </p:cNvSpPr>
          <p:nvPr>
            <p:ph type="title"/>
          </p:nvPr>
        </p:nvSpPr>
        <p:spPr/>
        <p:txBody>
          <a:bodyPr/>
          <a:lstStyle/>
          <a:p>
            <a:r>
              <a:rPr lang="en-US" b="0" dirty="0">
                <a:latin typeface="Zilla Slab" pitchFamily="2" charset="0"/>
                <a:ea typeface="Zilla Slab" pitchFamily="2" charset="0"/>
              </a:rPr>
              <a:t>Vet Center Call Center</a:t>
            </a:r>
          </a:p>
        </p:txBody>
      </p:sp>
      <p:sp>
        <p:nvSpPr>
          <p:cNvPr id="4" name="Text Placeholder 3">
            <a:extLst>
              <a:ext uri="{FF2B5EF4-FFF2-40B4-BE49-F238E27FC236}">
                <a16:creationId xmlns:a16="http://schemas.microsoft.com/office/drawing/2014/main" id="{01972071-7ABD-7642-BD8A-428C7A0575EF}"/>
              </a:ext>
            </a:extLst>
          </p:cNvPr>
          <p:cNvSpPr>
            <a:spLocks noGrp="1"/>
          </p:cNvSpPr>
          <p:nvPr>
            <p:ph type="body" idx="1"/>
          </p:nvPr>
        </p:nvSpPr>
        <p:spPr>
          <a:xfrm>
            <a:off x="1260910" y="1691813"/>
            <a:ext cx="8108563" cy="3740240"/>
          </a:xfrm>
        </p:spPr>
        <p:txBody>
          <a:bodyPr/>
          <a:lstStyle/>
          <a:p>
            <a:pPr marL="342900" indent="-342900">
              <a:buFont typeface="Wingdings" panose="05000000000000000000" pitchFamily="2" charset="2"/>
              <a:buChar char="§"/>
            </a:pPr>
            <a:r>
              <a:rPr lang="en-US" altLang="en-US" sz="2400" dirty="0">
                <a:solidFill>
                  <a:schemeClr val="tx1">
                    <a:lumMod val="65000"/>
                    <a:lumOff val="35000"/>
                  </a:schemeClr>
                </a:solidFill>
                <a:cs typeface="Arial" panose="020B0604020202020204" pitchFamily="34" charset="0"/>
              </a:rPr>
              <a:t>An around the clock confidential call center where combat Veterans and their families can call to talk about their military experience or any other issue they are facing in their readjustment to civilian life. </a:t>
            </a:r>
          </a:p>
          <a:p>
            <a:pPr marL="0" indent="0">
              <a:buNone/>
            </a:pPr>
            <a:endParaRPr lang="en-US" altLang="en-US" sz="2400" dirty="0">
              <a:solidFill>
                <a:schemeClr val="tx1">
                  <a:lumMod val="65000"/>
                  <a:lumOff val="35000"/>
                </a:schemeClr>
              </a:solidFill>
              <a:cs typeface="Arial" panose="020B0604020202020204" pitchFamily="34" charset="0"/>
            </a:endParaRPr>
          </a:p>
          <a:p>
            <a:pPr marL="342900" indent="-342900">
              <a:buFont typeface="Wingdings" panose="05000000000000000000" pitchFamily="2" charset="2"/>
              <a:buChar char="§"/>
            </a:pPr>
            <a:r>
              <a:rPr lang="en-US" altLang="en-US" sz="2400" dirty="0">
                <a:solidFill>
                  <a:schemeClr val="tx1">
                    <a:lumMod val="65000"/>
                    <a:lumOff val="35000"/>
                  </a:schemeClr>
                </a:solidFill>
                <a:cs typeface="Arial" panose="020B0604020202020204" pitchFamily="34" charset="0"/>
              </a:rPr>
              <a:t>The staff is comprised of combat Veterans from several eras as well as family members of combat Veterans. </a:t>
            </a:r>
          </a:p>
          <a:p>
            <a:pPr marL="0" indent="0">
              <a:buNone/>
            </a:pPr>
            <a:endParaRPr lang="en-US" altLang="en-US" sz="2400" dirty="0">
              <a:solidFill>
                <a:schemeClr val="tx1">
                  <a:lumMod val="65000"/>
                  <a:lumOff val="35000"/>
                </a:schemeClr>
              </a:solidFill>
              <a:cs typeface="Arial" panose="020B0604020202020204" pitchFamily="34" charset="0"/>
            </a:endParaRPr>
          </a:p>
          <a:p>
            <a:pPr marL="342900" indent="-342900">
              <a:buFont typeface="Wingdings" panose="05000000000000000000" pitchFamily="2" charset="2"/>
              <a:buChar char="§"/>
            </a:pPr>
            <a:r>
              <a:rPr lang="en-US" altLang="en-US" sz="2400" dirty="0">
                <a:solidFill>
                  <a:schemeClr val="tx1">
                    <a:lumMod val="65000"/>
                    <a:lumOff val="35000"/>
                  </a:schemeClr>
                </a:solidFill>
                <a:cs typeface="Arial" panose="020B0604020202020204" pitchFamily="34" charset="0"/>
              </a:rPr>
              <a:t>Warm handoff capacity has been established with all Vet Centers,  as well as VA Crisis Hotline</a:t>
            </a:r>
          </a:p>
          <a:p>
            <a:pPr>
              <a:spcBef>
                <a:spcPts val="1800"/>
              </a:spcBef>
              <a:buFont typeface="Wingdings" panose="05000000000000000000" pitchFamily="2" charset="2"/>
              <a:buChar char="§"/>
            </a:pPr>
            <a:endParaRPr lang="en-US" sz="2200" dirty="0"/>
          </a:p>
        </p:txBody>
      </p:sp>
      <p:pic>
        <p:nvPicPr>
          <p:cNvPr id="7" name="Picture 6" descr="Shape&#10;&#10;Description automatically generated with medium confidence">
            <a:extLst>
              <a:ext uri="{FF2B5EF4-FFF2-40B4-BE49-F238E27FC236}">
                <a16:creationId xmlns:a16="http://schemas.microsoft.com/office/drawing/2014/main" id="{59666F3F-4555-46CA-9144-2D41375DA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970" y="467256"/>
            <a:ext cx="895636" cy="818154"/>
          </a:xfrm>
          <a:prstGeom prst="rect">
            <a:avLst/>
          </a:prstGeom>
        </p:spPr>
      </p:pic>
      <p:pic>
        <p:nvPicPr>
          <p:cNvPr id="9" name="Picture 8" descr="A moon in the sky&#10;&#10;Description automatically generated with low confidence">
            <a:extLst>
              <a:ext uri="{FF2B5EF4-FFF2-40B4-BE49-F238E27FC236}">
                <a16:creationId xmlns:a16="http://schemas.microsoft.com/office/drawing/2014/main" id="{6E94FF32-575F-4E82-8583-2B2112FF9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491" y="474179"/>
            <a:ext cx="690764" cy="757828"/>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D4BA036-A4C7-4DFE-B3FE-DBE7CADF0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321" y="475665"/>
            <a:ext cx="1273207" cy="733795"/>
          </a:xfrm>
          <a:prstGeom prst="rect">
            <a:avLst/>
          </a:prstGeom>
        </p:spPr>
      </p:pic>
      <p:sp>
        <p:nvSpPr>
          <p:cNvPr id="12" name="Text Placeholder 8">
            <a:extLst>
              <a:ext uri="{FF2B5EF4-FFF2-40B4-BE49-F238E27FC236}">
                <a16:creationId xmlns:a16="http://schemas.microsoft.com/office/drawing/2014/main" id="{8F7D2C39-66A9-4483-A272-5C020F405A29}"/>
              </a:ext>
            </a:extLst>
          </p:cNvPr>
          <p:cNvSpPr txBox="1">
            <a:spLocks/>
          </p:cNvSpPr>
          <p:nvPr/>
        </p:nvSpPr>
        <p:spPr>
          <a:xfrm>
            <a:off x="4625160" y="5882633"/>
            <a:ext cx="3054698" cy="239350"/>
          </a:xfrm>
          <a:prstGeom prst="rect">
            <a:avLst/>
          </a:prstGeom>
        </p:spPr>
        <p:txBody>
          <a:bodyPr vert="horz" lIns="91440" tIns="45720" rIns="91440" bIns="45720" rtlCol="0">
            <a:prstTxWarp prst="textPlain">
              <a:avLst/>
            </a:prstTxWarp>
            <a:normAutofit fontScale="25000" lnSpcReduction="20000"/>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6000" dirty="0">
                <a:solidFill>
                  <a:schemeClr val="tx1">
                    <a:lumMod val="65000"/>
                    <a:lumOff val="35000"/>
                  </a:schemeClr>
                </a:solidFill>
                <a:latin typeface="Source Sans Pro" panose="020B0503030403020204" pitchFamily="34" charset="0"/>
                <a:ea typeface="Source Sans Pro" panose="020B0503030403020204" pitchFamily="34" charset="0"/>
              </a:rPr>
              <a:t>Vet Center Call Center</a:t>
            </a:r>
          </a:p>
        </p:txBody>
      </p:sp>
      <p:sp>
        <p:nvSpPr>
          <p:cNvPr id="14" name="Text Placeholder 8">
            <a:extLst>
              <a:ext uri="{FF2B5EF4-FFF2-40B4-BE49-F238E27FC236}">
                <a16:creationId xmlns:a16="http://schemas.microsoft.com/office/drawing/2014/main" id="{AAE96B68-69BC-4968-B3B0-34595DB8A270}"/>
              </a:ext>
            </a:extLst>
          </p:cNvPr>
          <p:cNvSpPr txBox="1">
            <a:spLocks/>
          </p:cNvSpPr>
          <p:nvPr/>
        </p:nvSpPr>
        <p:spPr>
          <a:xfrm>
            <a:off x="4924903" y="6258600"/>
            <a:ext cx="2455212" cy="303769"/>
          </a:xfrm>
          <a:prstGeom prst="rect">
            <a:avLst/>
          </a:prstGeom>
        </p:spPr>
        <p:txBody>
          <a:bodyPr vert="horz" lIns="91440" tIns="45720" rIns="91440" bIns="45720" rtlCol="0">
            <a:prstTxWarp prst="textPlain">
              <a:avLst/>
            </a:prstTxWarp>
            <a:normAutofit fontScale="32500" lnSpcReduction="20000"/>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solidFill>
                  <a:srgbClr val="275F92"/>
                </a:solidFill>
                <a:latin typeface="Source Sans Pro" panose="020B0503030403020204" pitchFamily="34" charset="0"/>
                <a:ea typeface="Source Sans Pro" panose="020B0503030403020204" pitchFamily="34" charset="0"/>
              </a:rPr>
              <a:t>877-927-8387</a:t>
            </a:r>
          </a:p>
        </p:txBody>
      </p:sp>
      <p:pic>
        <p:nvPicPr>
          <p:cNvPr id="10" name="Picture 9" descr="Logo&#10;&#10;Description automatically generated">
            <a:extLst>
              <a:ext uri="{FF2B5EF4-FFF2-40B4-BE49-F238E27FC236}">
                <a16:creationId xmlns:a16="http://schemas.microsoft.com/office/drawing/2014/main" id="{AB989561-04C1-4E08-A2D7-A3C36DD8A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902" y="5882632"/>
            <a:ext cx="2798535" cy="108473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2CC5DC2E-43A8-4117-B74B-E65A5F011F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6325" y="4546441"/>
            <a:ext cx="2269895" cy="1278309"/>
          </a:xfrm>
          <a:prstGeom prst="rect">
            <a:avLst/>
          </a:prstGeom>
        </p:spPr>
      </p:pic>
      <p:pic>
        <p:nvPicPr>
          <p:cNvPr id="13" name="Picture 12">
            <a:extLst>
              <a:ext uri="{FF2B5EF4-FFF2-40B4-BE49-F238E27FC236}">
                <a16:creationId xmlns:a16="http://schemas.microsoft.com/office/drawing/2014/main" id="{69B27C15-8473-4F97-888E-26CE1C0A675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04352" y="2758163"/>
            <a:ext cx="2111868" cy="1607541"/>
          </a:xfrm>
          <a:prstGeom prst="rect">
            <a:avLst/>
          </a:prstGeom>
          <a:ln w="38100">
            <a:noFill/>
          </a:ln>
        </p:spPr>
      </p:pic>
      <p:pic>
        <p:nvPicPr>
          <p:cNvPr id="15" name="Picture 14">
            <a:extLst>
              <a:ext uri="{FF2B5EF4-FFF2-40B4-BE49-F238E27FC236}">
                <a16:creationId xmlns:a16="http://schemas.microsoft.com/office/drawing/2014/main" id="{536D100E-6097-49C2-A901-2E8B98B77D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92316" y="1496224"/>
            <a:ext cx="1923904" cy="1081202"/>
          </a:xfrm>
          <a:prstGeom prst="rect">
            <a:avLst/>
          </a:prstGeom>
          <a:ln w="38100">
            <a:noFill/>
          </a:ln>
        </p:spPr>
      </p:pic>
    </p:spTree>
    <p:extLst>
      <p:ext uri="{BB962C8B-B14F-4D97-AF65-F5344CB8AC3E}">
        <p14:creationId xmlns:p14="http://schemas.microsoft.com/office/powerpoint/2010/main" val="273531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827D243-DD23-A54E-BEEB-D0DF0E815D35}"/>
              </a:ext>
            </a:extLst>
          </p:cNvPr>
          <p:cNvSpPr txBox="1"/>
          <p:nvPr/>
        </p:nvSpPr>
        <p:spPr>
          <a:xfrm>
            <a:off x="435429" y="-2830285"/>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D46F32D4-F952-43B1-9539-D8440BD43D15}"/>
              </a:ext>
            </a:extLst>
          </p:cNvPr>
          <p:cNvSpPr txBox="1"/>
          <p:nvPr/>
        </p:nvSpPr>
        <p:spPr>
          <a:xfrm>
            <a:off x="1827744" y="6213661"/>
            <a:ext cx="1851083" cy="231057"/>
          </a:xfrm>
          <a:prstGeom prst="rect">
            <a:avLst/>
          </a:prstGeom>
          <a:noFill/>
        </p:spPr>
        <p:txBody>
          <a:bodyPr wrap="square" rtlCol="0">
            <a:prstTxWarp prst="textPlain">
              <a:avLst/>
            </a:prstTxWarp>
            <a:spAutoFit/>
          </a:bodyPr>
          <a:lstStyle/>
          <a:p>
            <a:r>
              <a:rPr lang="en-US" b="1" dirty="0">
                <a:solidFill>
                  <a:schemeClr val="bg1"/>
                </a:solidFill>
                <a:latin typeface="Source Sans Pro" panose="020B0503030403020204" pitchFamily="34" charset="0"/>
                <a:ea typeface="Source Sans Pro" panose="020B0503030403020204" pitchFamily="34" charset="0"/>
              </a:rPr>
              <a:t>@</a:t>
            </a:r>
            <a:r>
              <a:rPr lang="en-US" b="1" dirty="0" err="1">
                <a:solidFill>
                  <a:schemeClr val="bg1"/>
                </a:solidFill>
                <a:latin typeface="Source Sans Pro" panose="020B0503030403020204" pitchFamily="34" charset="0"/>
                <a:ea typeface="Source Sans Pro" panose="020B0503030403020204" pitchFamily="34" charset="0"/>
              </a:rPr>
              <a:t>VAVetCenters</a:t>
            </a:r>
            <a:endParaRPr lang="en-US" b="1" dirty="0">
              <a:solidFill>
                <a:schemeClr val="bg1"/>
              </a:solidFill>
              <a:latin typeface="Source Sans Pro" panose="020B0503030403020204" pitchFamily="34" charset="0"/>
              <a:ea typeface="Source Sans Pro" panose="020B0503030403020204" pitchFamily="34" charset="0"/>
            </a:endParaRPr>
          </a:p>
        </p:txBody>
      </p:sp>
      <p:sp>
        <p:nvSpPr>
          <p:cNvPr id="13" name="Text Placeholder 8">
            <a:extLst>
              <a:ext uri="{FF2B5EF4-FFF2-40B4-BE49-F238E27FC236}">
                <a16:creationId xmlns:a16="http://schemas.microsoft.com/office/drawing/2014/main" id="{590BFF8C-D64F-4C62-80CB-26AA173642B2}"/>
              </a:ext>
            </a:extLst>
          </p:cNvPr>
          <p:cNvSpPr txBox="1">
            <a:spLocks/>
          </p:cNvSpPr>
          <p:nvPr/>
        </p:nvSpPr>
        <p:spPr>
          <a:xfrm>
            <a:off x="2188913" y="1735952"/>
            <a:ext cx="3788607" cy="274079"/>
          </a:xfrm>
          <a:prstGeom prst="rect">
            <a:avLst/>
          </a:prstGeom>
        </p:spPr>
        <p:txBody>
          <a:bodyPr>
            <a:prstTxWarp prst="textPlain">
              <a:avLst/>
            </a:prstTxWarp>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Source Sans Pro" panose="020B0503030403020204" pitchFamily="34" charset="0"/>
                <a:ea typeface="Source Sans Pro" panose="020B0503030403020204" pitchFamily="34" charset="0"/>
              </a:rPr>
              <a:t>www.vetcenter.va.gov</a:t>
            </a:r>
          </a:p>
        </p:txBody>
      </p:sp>
      <p:sp>
        <p:nvSpPr>
          <p:cNvPr id="17" name="Text Placeholder 8">
            <a:extLst>
              <a:ext uri="{FF2B5EF4-FFF2-40B4-BE49-F238E27FC236}">
                <a16:creationId xmlns:a16="http://schemas.microsoft.com/office/drawing/2014/main" id="{8CF387A0-F339-4F24-8DC0-0C21CEF955FB}"/>
              </a:ext>
            </a:extLst>
          </p:cNvPr>
          <p:cNvSpPr txBox="1">
            <a:spLocks/>
          </p:cNvSpPr>
          <p:nvPr/>
        </p:nvSpPr>
        <p:spPr>
          <a:xfrm>
            <a:off x="4606751" y="6248559"/>
            <a:ext cx="3054698" cy="199721"/>
          </a:xfrm>
          <a:prstGeom prst="rect">
            <a:avLst/>
          </a:prstGeom>
        </p:spPr>
        <p:txBody>
          <a:bodyPr vert="horz" lIns="91440" tIns="45720" rIns="91440" bIns="45720" rtlCol="0">
            <a:prstTxWarp prst="textPlain">
              <a:avLst/>
            </a:prstTxWarp>
            <a:normAutofit fontScale="25000" lnSpcReduction="20000"/>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6000" dirty="0">
                <a:solidFill>
                  <a:schemeClr val="bg1"/>
                </a:solidFill>
                <a:latin typeface="Source Sans Pro" panose="020B0503030403020204" pitchFamily="34" charset="0"/>
                <a:ea typeface="Source Sans Pro" panose="020B0503030403020204" pitchFamily="34" charset="0"/>
              </a:rPr>
              <a:t>Vet Center Call Center</a:t>
            </a:r>
          </a:p>
        </p:txBody>
      </p:sp>
      <p:sp>
        <p:nvSpPr>
          <p:cNvPr id="18" name="Text Placeholder 8">
            <a:extLst>
              <a:ext uri="{FF2B5EF4-FFF2-40B4-BE49-F238E27FC236}">
                <a16:creationId xmlns:a16="http://schemas.microsoft.com/office/drawing/2014/main" id="{564574E0-5B3E-49C9-A6A9-034C746E2A88}"/>
              </a:ext>
            </a:extLst>
          </p:cNvPr>
          <p:cNvSpPr txBox="1">
            <a:spLocks/>
          </p:cNvSpPr>
          <p:nvPr/>
        </p:nvSpPr>
        <p:spPr>
          <a:xfrm>
            <a:off x="5206237" y="6549625"/>
            <a:ext cx="1864609" cy="199721"/>
          </a:xfrm>
          <a:prstGeom prst="rect">
            <a:avLst/>
          </a:prstGeom>
        </p:spPr>
        <p:txBody>
          <a:bodyPr vert="horz" lIns="91440" tIns="45720" rIns="91440" bIns="45720" rtlCol="0">
            <a:prstTxWarp prst="textPlain">
              <a:avLst/>
            </a:prstTxWarp>
            <a:normAutofit fontScale="25000" lnSpcReduction="20000"/>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solidFill>
                  <a:schemeClr val="bg1"/>
                </a:solidFill>
                <a:latin typeface="Source Sans Pro" panose="020B0503030403020204" pitchFamily="34" charset="0"/>
                <a:ea typeface="Source Sans Pro" panose="020B0503030403020204" pitchFamily="34" charset="0"/>
              </a:rPr>
              <a:t>877-927-8387</a:t>
            </a:r>
          </a:p>
        </p:txBody>
      </p:sp>
      <p:sp>
        <p:nvSpPr>
          <p:cNvPr id="19" name="Text Placeholder 8">
            <a:extLst>
              <a:ext uri="{FF2B5EF4-FFF2-40B4-BE49-F238E27FC236}">
                <a16:creationId xmlns:a16="http://schemas.microsoft.com/office/drawing/2014/main" id="{2EEBE26F-AAF4-4E4A-9C96-9BCA0EFBF644}"/>
              </a:ext>
            </a:extLst>
          </p:cNvPr>
          <p:cNvSpPr txBox="1">
            <a:spLocks/>
          </p:cNvSpPr>
          <p:nvPr/>
        </p:nvSpPr>
        <p:spPr>
          <a:xfrm>
            <a:off x="1180613" y="4677430"/>
            <a:ext cx="4248485" cy="221591"/>
          </a:xfrm>
          <a:prstGeom prst="rect">
            <a:avLst/>
          </a:prstGeom>
        </p:spPr>
        <p:txBody>
          <a:bodyPr>
            <a:prstTxWarp prst="textPlain">
              <a:avLst/>
            </a:prstTxWarp>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Source Sans Pro" panose="020B0503030403020204" pitchFamily="34" charset="0"/>
                <a:ea typeface="Source Sans Pro" panose="020B0503030403020204" pitchFamily="34" charset="0"/>
              </a:rPr>
              <a:t>www.va.gov/springfield-ma-vet-center/</a:t>
            </a:r>
          </a:p>
        </p:txBody>
      </p:sp>
      <p:sp>
        <p:nvSpPr>
          <p:cNvPr id="20" name="Text Placeholder 8">
            <a:extLst>
              <a:ext uri="{FF2B5EF4-FFF2-40B4-BE49-F238E27FC236}">
                <a16:creationId xmlns:a16="http://schemas.microsoft.com/office/drawing/2014/main" id="{C605DAF4-0CD1-44DA-8396-AC9DCEFD5F07}"/>
              </a:ext>
            </a:extLst>
          </p:cNvPr>
          <p:cNvSpPr txBox="1">
            <a:spLocks/>
          </p:cNvSpPr>
          <p:nvPr/>
        </p:nvSpPr>
        <p:spPr>
          <a:xfrm>
            <a:off x="3687763" y="3921351"/>
            <a:ext cx="4901610" cy="21859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400" b="1" dirty="0">
              <a:solidFill>
                <a:schemeClr val="bg1"/>
              </a:solidFill>
              <a:latin typeface="Source Sans Pro" panose="020B0503030403020204" pitchFamily="34" charset="0"/>
              <a:ea typeface="Source Sans Pro" panose="020B0503030403020204" pitchFamily="34" charset="0"/>
            </a:endParaRPr>
          </a:p>
          <a:p>
            <a:pPr algn="ctr"/>
            <a:endParaRPr lang="en-US" sz="5400" dirty="0">
              <a:solidFill>
                <a:schemeClr val="bg1"/>
              </a:solidFill>
              <a:latin typeface="Source Sans Pro" panose="020B0503030403020204" pitchFamily="34" charset="0"/>
              <a:ea typeface="Source Sans Pro" panose="020B0503030403020204" pitchFamily="34" charset="0"/>
            </a:endParaRPr>
          </a:p>
        </p:txBody>
      </p:sp>
      <p:pic>
        <p:nvPicPr>
          <p:cNvPr id="21" name="Picture 20">
            <a:extLst>
              <a:ext uri="{FF2B5EF4-FFF2-40B4-BE49-F238E27FC236}">
                <a16:creationId xmlns:a16="http://schemas.microsoft.com/office/drawing/2014/main" id="{F3D657C0-8810-4216-9D45-F42A671BC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384" y="5989619"/>
            <a:ext cx="717603" cy="717603"/>
          </a:xfrm>
          <a:prstGeom prst="rect">
            <a:avLst/>
          </a:prstGeom>
          <a:noFill/>
          <a:ln>
            <a:noFill/>
          </a:ln>
          <a:effectLst>
            <a:innerShdw blurRad="25400">
              <a:schemeClr val="bg1"/>
            </a:innerShdw>
          </a:effectLst>
        </p:spPr>
      </p:pic>
      <p:pic>
        <p:nvPicPr>
          <p:cNvPr id="3" name="Picture 2" descr="A picture containing text, clipart&#10;&#10;Description automatically generated">
            <a:extLst>
              <a:ext uri="{FF2B5EF4-FFF2-40B4-BE49-F238E27FC236}">
                <a16:creationId xmlns:a16="http://schemas.microsoft.com/office/drawing/2014/main" id="{7913C88B-6162-4EA3-8C3F-C9D6F02493CB}"/>
              </a:ext>
            </a:extLst>
          </p:cNvPr>
          <p:cNvPicPr>
            <a:picLocks noChangeAspect="1"/>
          </p:cNvPicPr>
          <p:nvPr/>
        </p:nvPicPr>
        <p:blipFill rotWithShape="1">
          <a:blip r:embed="rId3">
            <a:extLst>
              <a:ext uri="{28A0092B-C50C-407E-A947-70E740481C1C}">
                <a14:useLocalDpi xmlns:a14="http://schemas.microsoft.com/office/drawing/2010/main" val="0"/>
              </a:ext>
            </a:extLst>
          </a:blip>
          <a:srcRect t="22651" b="23248"/>
          <a:stretch/>
        </p:blipFill>
        <p:spPr>
          <a:xfrm>
            <a:off x="417925" y="229800"/>
            <a:ext cx="7243524" cy="1518944"/>
          </a:xfrm>
          <a:prstGeom prst="rect">
            <a:avLst/>
          </a:prstGeom>
        </p:spPr>
      </p:pic>
      <p:pic>
        <p:nvPicPr>
          <p:cNvPr id="22" name="Picture 21">
            <a:extLst>
              <a:ext uri="{FF2B5EF4-FFF2-40B4-BE49-F238E27FC236}">
                <a16:creationId xmlns:a16="http://schemas.microsoft.com/office/drawing/2014/main" id="{8F17373A-995E-443F-B716-2F4C30FFC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9373" y="5916666"/>
            <a:ext cx="3692239" cy="965066"/>
          </a:xfrm>
          <a:prstGeom prst="rect">
            <a:avLst/>
          </a:prstGeom>
        </p:spPr>
      </p:pic>
      <p:sp>
        <p:nvSpPr>
          <p:cNvPr id="23" name="TextBox 22">
            <a:extLst>
              <a:ext uri="{FF2B5EF4-FFF2-40B4-BE49-F238E27FC236}">
                <a16:creationId xmlns:a16="http://schemas.microsoft.com/office/drawing/2014/main" id="{B3EF9562-0400-4308-B663-D7091F8EE3B5}"/>
              </a:ext>
            </a:extLst>
          </p:cNvPr>
          <p:cNvSpPr txBox="1"/>
          <p:nvPr/>
        </p:nvSpPr>
        <p:spPr>
          <a:xfrm>
            <a:off x="1180613" y="4067512"/>
            <a:ext cx="1874521" cy="221592"/>
          </a:xfrm>
          <a:prstGeom prst="rect">
            <a:avLst/>
          </a:prstGeom>
          <a:noFill/>
        </p:spPr>
        <p:txBody>
          <a:bodyPr wrap="square">
            <a:prstTxWarp prst="textPlain">
              <a:avLst/>
            </a:prstTxWarp>
            <a:spAutoFit/>
          </a:bodyPr>
          <a:lstStyle/>
          <a:p>
            <a:pPr algn="ctr"/>
            <a:r>
              <a:rPr lang="en-US" sz="1600" dirty="0">
                <a:solidFill>
                  <a:schemeClr val="bg1"/>
                </a:solidFill>
                <a:latin typeface="Source Sans Pro" panose="020B0503030403020204" pitchFamily="34" charset="0"/>
                <a:ea typeface="Source Sans Pro" panose="020B0503030403020204" pitchFamily="34" charset="0"/>
              </a:rPr>
              <a:t>bryan.doe@va.gov</a:t>
            </a:r>
          </a:p>
        </p:txBody>
      </p:sp>
      <p:sp>
        <p:nvSpPr>
          <p:cNvPr id="24" name="TextBox 23">
            <a:extLst>
              <a:ext uri="{FF2B5EF4-FFF2-40B4-BE49-F238E27FC236}">
                <a16:creationId xmlns:a16="http://schemas.microsoft.com/office/drawing/2014/main" id="{1B577AA3-1834-496C-B0DD-228AB47A3C31}"/>
              </a:ext>
            </a:extLst>
          </p:cNvPr>
          <p:cNvSpPr txBox="1"/>
          <p:nvPr/>
        </p:nvSpPr>
        <p:spPr>
          <a:xfrm>
            <a:off x="7190257" y="4121399"/>
            <a:ext cx="2969220" cy="274079"/>
          </a:xfrm>
          <a:prstGeom prst="rect">
            <a:avLst/>
          </a:prstGeom>
          <a:noFill/>
        </p:spPr>
        <p:txBody>
          <a:bodyPr wrap="square">
            <a:prstTxWarp prst="textPlain">
              <a:avLst/>
            </a:prstTxWarp>
            <a:spAutoFit/>
          </a:bodyPr>
          <a:lstStyle/>
          <a:p>
            <a:pPr algn="ctr"/>
            <a:r>
              <a:rPr lang="en-US" sz="1800" b="1" dirty="0">
                <a:solidFill>
                  <a:schemeClr val="bg1"/>
                </a:solidFill>
                <a:latin typeface="Source Sans Pro" panose="020B0503030403020204" pitchFamily="34" charset="0"/>
                <a:ea typeface="Source Sans Pro" panose="020B0503030403020204" pitchFamily="34" charset="0"/>
              </a:rPr>
              <a:t>Springfield Vet Center</a:t>
            </a:r>
          </a:p>
        </p:txBody>
      </p:sp>
      <p:sp>
        <p:nvSpPr>
          <p:cNvPr id="25" name="TextBox 24">
            <a:extLst>
              <a:ext uri="{FF2B5EF4-FFF2-40B4-BE49-F238E27FC236}">
                <a16:creationId xmlns:a16="http://schemas.microsoft.com/office/drawing/2014/main" id="{3E304825-A8B9-4A78-8D19-FA3C69D79958}"/>
              </a:ext>
            </a:extLst>
          </p:cNvPr>
          <p:cNvSpPr txBox="1"/>
          <p:nvPr/>
        </p:nvSpPr>
        <p:spPr>
          <a:xfrm>
            <a:off x="7190257" y="4443289"/>
            <a:ext cx="1864609" cy="205431"/>
          </a:xfrm>
          <a:prstGeom prst="rect">
            <a:avLst/>
          </a:prstGeom>
          <a:noFill/>
        </p:spPr>
        <p:txBody>
          <a:bodyPr wrap="square">
            <a:prstTxWarp prst="textPlain">
              <a:avLst/>
            </a:prstTxWarp>
            <a:spAutoFit/>
          </a:bodyPr>
          <a:lstStyle/>
          <a:p>
            <a:pPr algn="ctr"/>
            <a:r>
              <a:rPr lang="en-US" sz="1800" dirty="0">
                <a:solidFill>
                  <a:schemeClr val="bg1"/>
                </a:solidFill>
                <a:latin typeface="Source Sans Pro" panose="020B0503030403020204" pitchFamily="34" charset="0"/>
                <a:ea typeface="Source Sans Pro" panose="020B0503030403020204" pitchFamily="34" charset="0"/>
              </a:rPr>
              <a:t>95 Ashley Avenue</a:t>
            </a:r>
          </a:p>
        </p:txBody>
      </p:sp>
      <p:sp>
        <p:nvSpPr>
          <p:cNvPr id="26" name="TextBox 25">
            <a:extLst>
              <a:ext uri="{FF2B5EF4-FFF2-40B4-BE49-F238E27FC236}">
                <a16:creationId xmlns:a16="http://schemas.microsoft.com/office/drawing/2014/main" id="{75F364A8-D2E8-40DC-88EC-AF43CA9D772B}"/>
              </a:ext>
            </a:extLst>
          </p:cNvPr>
          <p:cNvSpPr txBox="1"/>
          <p:nvPr/>
        </p:nvSpPr>
        <p:spPr>
          <a:xfrm>
            <a:off x="7190257" y="4696531"/>
            <a:ext cx="2083908" cy="205431"/>
          </a:xfrm>
          <a:prstGeom prst="rect">
            <a:avLst/>
          </a:prstGeom>
          <a:noFill/>
        </p:spPr>
        <p:txBody>
          <a:bodyPr wrap="square">
            <a:prstTxWarp prst="textPlain">
              <a:avLst/>
            </a:prstTxWarp>
            <a:spAutoFit/>
          </a:bodyPr>
          <a:lstStyle/>
          <a:p>
            <a:pPr algn="ctr"/>
            <a:r>
              <a:rPr lang="en-US" sz="1400" dirty="0">
                <a:solidFill>
                  <a:schemeClr val="bg1"/>
                </a:solidFill>
                <a:latin typeface="Source Sans Pro" panose="020B0503030403020204" pitchFamily="34" charset="0"/>
                <a:ea typeface="Source Sans Pro" panose="020B0503030403020204" pitchFamily="34" charset="0"/>
              </a:rPr>
              <a:t>West Springfield, MA</a:t>
            </a:r>
          </a:p>
        </p:txBody>
      </p:sp>
      <p:sp>
        <p:nvSpPr>
          <p:cNvPr id="28" name="Text Placeholder 8">
            <a:extLst>
              <a:ext uri="{FF2B5EF4-FFF2-40B4-BE49-F238E27FC236}">
                <a16:creationId xmlns:a16="http://schemas.microsoft.com/office/drawing/2014/main" id="{E83C7BB5-9975-4497-8EFA-A30DB86EE9CC}"/>
              </a:ext>
            </a:extLst>
          </p:cNvPr>
          <p:cNvSpPr txBox="1">
            <a:spLocks/>
          </p:cNvSpPr>
          <p:nvPr/>
        </p:nvSpPr>
        <p:spPr>
          <a:xfrm>
            <a:off x="1180613" y="4376364"/>
            <a:ext cx="1864609" cy="199721"/>
          </a:xfrm>
          <a:prstGeom prst="rect">
            <a:avLst/>
          </a:prstGeom>
        </p:spPr>
        <p:txBody>
          <a:bodyPr vert="horz" lIns="91440" tIns="45720" rIns="91440" bIns="45720" rtlCol="0">
            <a:prstTxWarp prst="textPlain">
              <a:avLst/>
            </a:prstTxWarp>
            <a:normAutofit fontScale="25000" lnSpcReduction="20000"/>
          </a:bodyPr>
          <a:lstStyle>
            <a:lvl1pPr marL="0" indent="0" algn="l" defTabSz="914400" rtl="0" eaLnBrk="1" latinLnBrk="0" hangingPunct="1">
              <a:lnSpc>
                <a:spcPct val="9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solidFill>
                  <a:schemeClr val="bg1"/>
                </a:solidFill>
                <a:latin typeface="Source Sans Pro" panose="020B0503030403020204" pitchFamily="34" charset="0"/>
                <a:ea typeface="Source Sans Pro" panose="020B0503030403020204" pitchFamily="34" charset="0"/>
              </a:rPr>
              <a:t>413-737-5167</a:t>
            </a:r>
            <a:endParaRPr lang="en-US" sz="4000" dirty="0"/>
          </a:p>
        </p:txBody>
      </p:sp>
      <p:grpSp>
        <p:nvGrpSpPr>
          <p:cNvPr id="9" name="Group 8">
            <a:extLst>
              <a:ext uri="{FF2B5EF4-FFF2-40B4-BE49-F238E27FC236}">
                <a16:creationId xmlns:a16="http://schemas.microsoft.com/office/drawing/2014/main" id="{409EC19C-DF01-40A1-9A6C-756DB4A8D55B}"/>
              </a:ext>
            </a:extLst>
          </p:cNvPr>
          <p:cNvGrpSpPr/>
          <p:nvPr/>
        </p:nvGrpSpPr>
        <p:grpSpPr>
          <a:xfrm>
            <a:off x="1405185" y="2658773"/>
            <a:ext cx="5088197" cy="759997"/>
            <a:chOff x="1405185" y="2176066"/>
            <a:chExt cx="5088197" cy="759997"/>
          </a:xfrm>
        </p:grpSpPr>
        <p:pic>
          <p:nvPicPr>
            <p:cNvPr id="27" name="Picture 26">
              <a:extLst>
                <a:ext uri="{FF2B5EF4-FFF2-40B4-BE49-F238E27FC236}">
                  <a16:creationId xmlns:a16="http://schemas.microsoft.com/office/drawing/2014/main" id="{20615930-AD62-4611-9986-EA2D6DBC0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185" y="2176066"/>
              <a:ext cx="4215062" cy="759997"/>
            </a:xfrm>
            <a:prstGeom prst="rect">
              <a:avLst/>
            </a:prstGeom>
          </p:spPr>
        </p:pic>
        <p:pic>
          <p:nvPicPr>
            <p:cNvPr id="8" name="Picture 7" descr="Chart, logo&#10;&#10;Description automatically generated">
              <a:extLst>
                <a:ext uri="{FF2B5EF4-FFF2-40B4-BE49-F238E27FC236}">
                  <a16:creationId xmlns:a16="http://schemas.microsoft.com/office/drawing/2014/main" id="{DF6AB6CA-6CF0-4088-98F0-3BF900924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817" y="2198327"/>
              <a:ext cx="718565" cy="718565"/>
            </a:xfrm>
            <a:prstGeom prst="rect">
              <a:avLst/>
            </a:prstGeom>
          </p:spPr>
        </p:pic>
      </p:grpSp>
      <p:pic>
        <p:nvPicPr>
          <p:cNvPr id="29" name="Picture 3">
            <a:extLst>
              <a:ext uri="{FF2B5EF4-FFF2-40B4-BE49-F238E27FC236}">
                <a16:creationId xmlns:a16="http://schemas.microsoft.com/office/drawing/2014/main" id="{80273D04-D293-4AC3-8756-FB8BFE71BB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361" t="28028" r="58024" b="54005"/>
          <a:stretch/>
        </p:blipFill>
        <p:spPr bwMode="auto">
          <a:xfrm>
            <a:off x="10728041" y="4178308"/>
            <a:ext cx="1252151" cy="1252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4D2D0"/>
                  </a:outerShdw>
                </a:effectLst>
              </a14:hiddenEffects>
            </a:ext>
          </a:extLst>
        </p:spPr>
      </p:pic>
      <p:pic>
        <p:nvPicPr>
          <p:cNvPr id="5" name="Picture 4" descr="A picture containing text, sky, outdoor, sign&#10;&#10;Description automatically generated">
            <a:extLst>
              <a:ext uri="{FF2B5EF4-FFF2-40B4-BE49-F238E27FC236}">
                <a16:creationId xmlns:a16="http://schemas.microsoft.com/office/drawing/2014/main" id="{C37B79EE-5C20-47C7-A2DC-C16FE61DE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257" y="279529"/>
            <a:ext cx="4789935" cy="3592451"/>
          </a:xfrm>
          <a:prstGeom prst="rect">
            <a:avLst/>
          </a:prstGeom>
        </p:spPr>
      </p:pic>
    </p:spTree>
    <p:extLst>
      <p:ext uri="{BB962C8B-B14F-4D97-AF65-F5344CB8AC3E}">
        <p14:creationId xmlns:p14="http://schemas.microsoft.com/office/powerpoint/2010/main" val="377687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827D243-DD23-A54E-BEEB-D0DF0E815D35}"/>
              </a:ext>
            </a:extLst>
          </p:cNvPr>
          <p:cNvSpPr txBox="1"/>
          <p:nvPr/>
        </p:nvSpPr>
        <p:spPr>
          <a:xfrm>
            <a:off x="435429" y="-2830285"/>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9FAD94FC-17F9-462B-935B-B159B4972394}"/>
              </a:ext>
            </a:extLst>
          </p:cNvPr>
          <p:cNvSpPr txBox="1"/>
          <p:nvPr/>
        </p:nvSpPr>
        <p:spPr>
          <a:xfrm>
            <a:off x="3190421" y="941395"/>
            <a:ext cx="7557572" cy="4154984"/>
          </a:xfrm>
          <a:prstGeom prst="rect">
            <a:avLst/>
          </a:prstGeom>
          <a:noFill/>
        </p:spPr>
        <p:txBody>
          <a:bodyPr wrap="square" rtlCol="0">
            <a:spAutoFit/>
          </a:bodyPr>
          <a:lstStyle/>
          <a:p>
            <a:r>
              <a:rPr lang="en-US" sz="8800" dirty="0">
                <a:solidFill>
                  <a:schemeClr val="bg1"/>
                </a:solidFill>
                <a:latin typeface="Zilla Slab" pitchFamily="2" charset="0"/>
                <a:ea typeface="Zilla Slab" pitchFamily="2" charset="0"/>
              </a:rPr>
              <a:t>Connection.</a:t>
            </a:r>
          </a:p>
          <a:p>
            <a:r>
              <a:rPr lang="en-US" sz="8800" dirty="0">
                <a:solidFill>
                  <a:schemeClr val="bg1"/>
                </a:solidFill>
                <a:latin typeface="Zilla Slab" pitchFamily="2" charset="0"/>
                <a:ea typeface="Zilla Slab" pitchFamily="2" charset="0"/>
              </a:rPr>
              <a:t>Camaraderie.</a:t>
            </a:r>
          </a:p>
          <a:p>
            <a:r>
              <a:rPr lang="en-US" sz="8800" dirty="0">
                <a:solidFill>
                  <a:schemeClr val="bg1"/>
                </a:solidFill>
                <a:latin typeface="Zilla Slab" pitchFamily="2" charset="0"/>
                <a:ea typeface="Zilla Slab" pitchFamily="2" charset="0"/>
              </a:rPr>
              <a:t>Community.</a:t>
            </a:r>
          </a:p>
        </p:txBody>
      </p:sp>
      <p:pic>
        <p:nvPicPr>
          <p:cNvPr id="3" name="Picture 2" descr="A picture containing text, clipart&#10;&#10;Description automatically generated">
            <a:extLst>
              <a:ext uri="{FF2B5EF4-FFF2-40B4-BE49-F238E27FC236}">
                <a16:creationId xmlns:a16="http://schemas.microsoft.com/office/drawing/2014/main" id="{E1EF7EA0-1CE8-41ED-A52C-E5C12123E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830" y="5785870"/>
            <a:ext cx="3428327" cy="1328845"/>
          </a:xfrm>
          <a:prstGeom prst="rect">
            <a:avLst/>
          </a:prstGeom>
        </p:spPr>
      </p:pic>
      <p:pic>
        <p:nvPicPr>
          <p:cNvPr id="13" name="Picture 12">
            <a:extLst>
              <a:ext uri="{FF2B5EF4-FFF2-40B4-BE49-F238E27FC236}">
                <a16:creationId xmlns:a16="http://schemas.microsoft.com/office/drawing/2014/main" id="{BF455D97-A294-4E9C-A3AE-DE709CAEB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48" y="5967759"/>
            <a:ext cx="3692239" cy="965066"/>
          </a:xfrm>
          <a:prstGeom prst="rect">
            <a:avLst/>
          </a:prstGeom>
        </p:spPr>
      </p:pic>
    </p:spTree>
    <p:extLst>
      <p:ext uri="{BB962C8B-B14F-4D97-AF65-F5344CB8AC3E}">
        <p14:creationId xmlns:p14="http://schemas.microsoft.com/office/powerpoint/2010/main" val="184620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nline Media 14" title="Vet Center Services">
            <a:hlinkClick r:id="" action="ppaction://media"/>
            <a:extLst>
              <a:ext uri="{FF2B5EF4-FFF2-40B4-BE49-F238E27FC236}">
                <a16:creationId xmlns:a16="http://schemas.microsoft.com/office/drawing/2014/main" id="{627CF9E7-1821-4E0F-91C4-6C17B61C0150}"/>
              </a:ext>
            </a:extLst>
          </p:cNvPr>
          <p:cNvPicPr>
            <a:picLocks noRot="1" noChangeAspect="1"/>
          </p:cNvPicPr>
          <p:nvPr>
            <a:videoFile r:link="rId1"/>
          </p:nvPr>
        </p:nvPicPr>
        <p:blipFill>
          <a:blip r:embed="rId3"/>
          <a:stretch>
            <a:fillRect/>
          </a:stretch>
        </p:blipFill>
        <p:spPr>
          <a:xfrm>
            <a:off x="0" y="1135640"/>
            <a:ext cx="8129239" cy="4586720"/>
          </a:xfrm>
          <a:prstGeom prst="rect">
            <a:avLst/>
          </a:prstGeom>
        </p:spPr>
      </p:pic>
      <p:sp>
        <p:nvSpPr>
          <p:cNvPr id="16" name="TextBox 15">
            <a:extLst>
              <a:ext uri="{FF2B5EF4-FFF2-40B4-BE49-F238E27FC236}">
                <a16:creationId xmlns:a16="http://schemas.microsoft.com/office/drawing/2014/main" id="{1508E710-0BC5-4CA6-940A-9AE2CAF51297}"/>
              </a:ext>
            </a:extLst>
          </p:cNvPr>
          <p:cNvSpPr txBox="1"/>
          <p:nvPr/>
        </p:nvSpPr>
        <p:spPr>
          <a:xfrm>
            <a:off x="-1" y="246097"/>
            <a:ext cx="8129239" cy="584775"/>
          </a:xfrm>
          <a:prstGeom prst="rect">
            <a:avLst/>
          </a:prstGeom>
          <a:noFill/>
        </p:spPr>
        <p:txBody>
          <a:bodyPr wrap="square" rtlCol="0">
            <a:spAutoFit/>
          </a:bodyPr>
          <a:lstStyle/>
          <a:p>
            <a:pPr algn="ctr"/>
            <a:r>
              <a:rPr lang="en-US" sz="3200" dirty="0">
                <a:solidFill>
                  <a:schemeClr val="bg1"/>
                </a:solidFill>
                <a:latin typeface="Zilla Slab" pitchFamily="2" charset="0"/>
                <a:ea typeface="Zilla Slab" pitchFamily="2" charset="0"/>
              </a:rPr>
              <a:t>Connection. Camaraderie. Community.</a:t>
            </a:r>
          </a:p>
        </p:txBody>
      </p:sp>
      <p:sp>
        <p:nvSpPr>
          <p:cNvPr id="17" name="TextBox 16">
            <a:extLst>
              <a:ext uri="{FF2B5EF4-FFF2-40B4-BE49-F238E27FC236}">
                <a16:creationId xmlns:a16="http://schemas.microsoft.com/office/drawing/2014/main" id="{59DBDE91-57DA-417C-8B64-8350052F09A7}"/>
              </a:ext>
            </a:extLst>
          </p:cNvPr>
          <p:cNvSpPr txBox="1"/>
          <p:nvPr/>
        </p:nvSpPr>
        <p:spPr>
          <a:xfrm>
            <a:off x="0" y="6029969"/>
            <a:ext cx="8129239" cy="584775"/>
          </a:xfrm>
          <a:prstGeom prst="rect">
            <a:avLst/>
          </a:prstGeom>
          <a:noFill/>
        </p:spPr>
        <p:txBody>
          <a:bodyPr wrap="square" rtlCol="0">
            <a:spAutoFit/>
          </a:bodyPr>
          <a:lstStyle/>
          <a:p>
            <a:pPr algn="ctr"/>
            <a:r>
              <a:rPr lang="en-US" sz="3200" dirty="0">
                <a:solidFill>
                  <a:schemeClr val="bg1"/>
                </a:solidFill>
                <a:latin typeface="Zilla Slab" pitchFamily="2" charset="0"/>
                <a:ea typeface="Zilla Slab" pitchFamily="2" charset="0"/>
              </a:rPr>
              <a:t>www.vetcenter.va.gov</a:t>
            </a:r>
          </a:p>
        </p:txBody>
      </p:sp>
    </p:spTree>
    <p:extLst>
      <p:ext uri="{BB962C8B-B14F-4D97-AF65-F5344CB8AC3E}">
        <p14:creationId xmlns:p14="http://schemas.microsoft.com/office/powerpoint/2010/main" val="5401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E61A86-2C23-4A0B-AE80-36ABBD386B09}"/>
              </a:ext>
            </a:extLst>
          </p:cNvPr>
          <p:cNvSpPr>
            <a:spLocks noGrp="1"/>
          </p:cNvSpPr>
          <p:nvPr>
            <p:ph type="title"/>
          </p:nvPr>
        </p:nvSpPr>
        <p:spPr>
          <a:xfrm>
            <a:off x="992978" y="412067"/>
            <a:ext cx="10457600" cy="871600"/>
          </a:xfrm>
        </p:spPr>
        <p:txBody>
          <a:bodyPr/>
          <a:lstStyle/>
          <a:p>
            <a:r>
              <a:rPr lang="en-US" sz="4800" b="0" dirty="0">
                <a:latin typeface="Zilla Slab" pitchFamily="2" charset="0"/>
                <a:ea typeface="Zilla Slab" pitchFamily="2" charset="0"/>
              </a:rPr>
              <a:t>Vet Center History</a:t>
            </a:r>
          </a:p>
        </p:txBody>
      </p:sp>
      <p:pic>
        <p:nvPicPr>
          <p:cNvPr id="12" name="Picture 11" descr="Logo&#10;&#10;Description automatically generated">
            <a:extLst>
              <a:ext uri="{FF2B5EF4-FFF2-40B4-BE49-F238E27FC236}">
                <a16:creationId xmlns:a16="http://schemas.microsoft.com/office/drawing/2014/main" id="{38F46E2C-F01B-45BF-9C83-611BBBA53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6651" y="5977053"/>
            <a:ext cx="2886356" cy="1118773"/>
          </a:xfrm>
          <a:prstGeom prst="rect">
            <a:avLst/>
          </a:prstGeom>
        </p:spPr>
      </p:pic>
      <p:grpSp>
        <p:nvGrpSpPr>
          <p:cNvPr id="13" name="Group 12">
            <a:extLst>
              <a:ext uri="{FF2B5EF4-FFF2-40B4-BE49-F238E27FC236}">
                <a16:creationId xmlns:a16="http://schemas.microsoft.com/office/drawing/2014/main" id="{BF3900C7-E42D-4162-85DF-E93FBFF0E986}"/>
              </a:ext>
            </a:extLst>
          </p:cNvPr>
          <p:cNvGrpSpPr/>
          <p:nvPr/>
        </p:nvGrpSpPr>
        <p:grpSpPr>
          <a:xfrm>
            <a:off x="4643016" y="1594311"/>
            <a:ext cx="3328847" cy="2029305"/>
            <a:chOff x="2240454" y="1106134"/>
            <a:chExt cx="2447370" cy="1381332"/>
          </a:xfrm>
        </p:grpSpPr>
        <p:pic>
          <p:nvPicPr>
            <p:cNvPr id="14" name="Picture 4" descr="http://media.cmgdigital.com/shared/lt/lt_cache/thumbnail/960/img/photos/2012/08/10/a6/54/29D06_MAX_CLELAND___276062a.jpg">
              <a:extLst>
                <a:ext uri="{FF2B5EF4-FFF2-40B4-BE49-F238E27FC236}">
                  <a16:creationId xmlns:a16="http://schemas.microsoft.com/office/drawing/2014/main" id="{C69F4AF1-ED28-465D-A3FA-F21686C6EC09}"/>
                </a:ext>
              </a:extLst>
            </p:cNvPr>
            <p:cNvPicPr>
              <a:picLocks noChangeAspect="1" noChangeArrowheads="1"/>
            </p:cNvPicPr>
            <p:nvPr/>
          </p:nvPicPr>
          <p:blipFill>
            <a:blip r:embed="rId3" cstate="print"/>
            <a:srcRect/>
            <a:stretch>
              <a:fillRect/>
            </a:stretch>
          </p:blipFill>
          <p:spPr bwMode="auto">
            <a:xfrm>
              <a:off x="2240454" y="1106134"/>
              <a:ext cx="1158897" cy="1376500"/>
            </a:xfrm>
            <a:prstGeom prst="rect">
              <a:avLst/>
            </a:prstGeom>
            <a:noFill/>
            <a:ln>
              <a:noFill/>
            </a:ln>
          </p:spPr>
        </p:pic>
        <p:pic>
          <p:nvPicPr>
            <p:cNvPr id="15" name="Picture 14">
              <a:extLst>
                <a:ext uri="{FF2B5EF4-FFF2-40B4-BE49-F238E27FC236}">
                  <a16:creationId xmlns:a16="http://schemas.microsoft.com/office/drawing/2014/main" id="{0C4A3B02-4954-4F44-9A37-B55C3DC164F8}"/>
                </a:ext>
              </a:extLst>
            </p:cNvPr>
            <p:cNvPicPr>
              <a:picLocks noChangeAspect="1"/>
            </p:cNvPicPr>
            <p:nvPr/>
          </p:nvPicPr>
          <p:blipFill rotWithShape="1">
            <a:blip r:embed="rId4">
              <a:extLst>
                <a:ext uri="{28A0092B-C50C-407E-A947-70E740481C1C}">
                  <a14:useLocalDpi xmlns:a14="http://schemas.microsoft.com/office/drawing/2010/main" val="0"/>
                </a:ext>
              </a:extLst>
            </a:blip>
            <a:srcRect l="44160" r="3787"/>
            <a:stretch/>
          </p:blipFill>
          <p:spPr>
            <a:xfrm>
              <a:off x="3399351" y="1106134"/>
              <a:ext cx="1288473" cy="1381332"/>
            </a:xfrm>
            <a:prstGeom prst="rect">
              <a:avLst/>
            </a:prstGeom>
            <a:ln>
              <a:noFill/>
            </a:ln>
          </p:spPr>
        </p:pic>
      </p:grpSp>
      <p:pic>
        <p:nvPicPr>
          <p:cNvPr id="16" name="Picture 15" descr="A group of people standing in front of a window&#10;&#10;Description automatically generated with low confidence">
            <a:extLst>
              <a:ext uri="{FF2B5EF4-FFF2-40B4-BE49-F238E27FC236}">
                <a16:creationId xmlns:a16="http://schemas.microsoft.com/office/drawing/2014/main" id="{4F9B2C7E-8C0B-48F4-980B-E89197F4FA7A}"/>
              </a:ext>
            </a:extLst>
          </p:cNvPr>
          <p:cNvPicPr>
            <a:picLocks noChangeAspect="1"/>
          </p:cNvPicPr>
          <p:nvPr/>
        </p:nvPicPr>
        <p:blipFill rotWithShape="1">
          <a:blip r:embed="rId5">
            <a:extLst>
              <a:ext uri="{28A0092B-C50C-407E-A947-70E740481C1C}">
                <a14:useLocalDpi xmlns:a14="http://schemas.microsoft.com/office/drawing/2010/main" val="0"/>
              </a:ext>
            </a:extLst>
          </a:blip>
          <a:srcRect l="3851" t="8350" r="4055" b="-1"/>
          <a:stretch/>
        </p:blipFill>
        <p:spPr>
          <a:xfrm>
            <a:off x="1204356" y="1587871"/>
            <a:ext cx="3328848" cy="2036429"/>
          </a:xfrm>
          <a:prstGeom prst="rect">
            <a:avLst/>
          </a:prstGeom>
          <a:ln>
            <a:noFill/>
          </a:ln>
        </p:spPr>
      </p:pic>
      <p:pic>
        <p:nvPicPr>
          <p:cNvPr id="17" name="Picture 16">
            <a:extLst>
              <a:ext uri="{FF2B5EF4-FFF2-40B4-BE49-F238E27FC236}">
                <a16:creationId xmlns:a16="http://schemas.microsoft.com/office/drawing/2014/main" id="{E93FBB14-21C2-41AB-B162-21BC62CDF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1676" y="1594311"/>
            <a:ext cx="3257331" cy="2029305"/>
          </a:xfrm>
          <a:prstGeom prst="rect">
            <a:avLst/>
          </a:prstGeom>
          <a:ln>
            <a:noFill/>
          </a:ln>
        </p:spPr>
      </p:pic>
      <p:sp>
        <p:nvSpPr>
          <p:cNvPr id="18" name="TextBox 17">
            <a:extLst>
              <a:ext uri="{FF2B5EF4-FFF2-40B4-BE49-F238E27FC236}">
                <a16:creationId xmlns:a16="http://schemas.microsoft.com/office/drawing/2014/main" id="{15827A18-CE01-4595-A8A0-06650060F713}"/>
              </a:ext>
            </a:extLst>
          </p:cNvPr>
          <p:cNvSpPr txBox="1"/>
          <p:nvPr/>
        </p:nvSpPr>
        <p:spPr>
          <a:xfrm>
            <a:off x="1554498" y="4158368"/>
            <a:ext cx="9784509" cy="1938992"/>
          </a:xfrm>
          <a:prstGeom prst="rect">
            <a:avLst/>
          </a:prstGeom>
          <a:noFill/>
        </p:spPr>
        <p:txBody>
          <a:bodyPr wrap="square" rtlCol="0">
            <a:spAutoFit/>
          </a:bodyPr>
          <a:lstStyle/>
          <a:p>
            <a:pPr algn="ctr"/>
            <a:r>
              <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It is because of Vietnam Veterans that Vet Centers exist today. </a:t>
            </a:r>
          </a:p>
          <a:p>
            <a:pPr algn="ctr"/>
            <a:r>
              <a:rPr lang="en-US" sz="2400" dirty="0">
                <a:solidFill>
                  <a:schemeClr val="tx1">
                    <a:lumMod val="65000"/>
                    <a:lumOff val="35000"/>
                  </a:schemeClr>
                </a:solidFill>
                <a:latin typeface="Arial" panose="020B0604020202020204" pitchFamily="34" charset="0"/>
                <a:ea typeface="Source Sans Pro" panose="020B0503030403020204" pitchFamily="34" charset="0"/>
                <a:cs typeface="Arial" panose="020B0604020202020204" pitchFamily="34" charset="0"/>
              </a:rPr>
              <a:t>These Veterans refused to be forgotten, refused to be stigmatized, and insisted on a program where they were at the center of their care. We remain grateful to them for ensuring generations of men and women can turn to the support and community of a Vet Center. </a:t>
            </a:r>
          </a:p>
        </p:txBody>
      </p:sp>
      <p:sp>
        <p:nvSpPr>
          <p:cNvPr id="19" name="TextBox 18">
            <a:extLst>
              <a:ext uri="{FF2B5EF4-FFF2-40B4-BE49-F238E27FC236}">
                <a16:creationId xmlns:a16="http://schemas.microsoft.com/office/drawing/2014/main" id="{6BECB437-A5FA-47A0-A42C-0CA97B821F56}"/>
              </a:ext>
            </a:extLst>
          </p:cNvPr>
          <p:cNvSpPr txBox="1"/>
          <p:nvPr/>
        </p:nvSpPr>
        <p:spPr>
          <a:xfrm>
            <a:off x="3026627" y="3672650"/>
            <a:ext cx="6183350" cy="523220"/>
          </a:xfrm>
          <a:prstGeom prst="rect">
            <a:avLst/>
          </a:prstGeom>
          <a:noFill/>
        </p:spPr>
        <p:txBody>
          <a:bodyPr wrap="square">
            <a:spAutoFit/>
          </a:bodyPr>
          <a:lstStyle/>
          <a:p>
            <a:pPr algn="ctr"/>
            <a:r>
              <a:rPr lang="en-US" sz="2800" b="1" dirty="0">
                <a:solidFill>
                  <a:schemeClr val="tx1">
                    <a:lumMod val="65000"/>
                    <a:lumOff val="35000"/>
                  </a:schemeClr>
                </a:solidFill>
                <a:latin typeface="Zilla Slab" pitchFamily="2" charset="0"/>
                <a:ea typeface="Zilla Slab" pitchFamily="2" charset="0"/>
              </a:rPr>
              <a:t>To Vietnam Veterans, with Thanks!</a:t>
            </a:r>
          </a:p>
        </p:txBody>
      </p:sp>
    </p:spTree>
    <p:extLst>
      <p:ext uri="{BB962C8B-B14F-4D97-AF65-F5344CB8AC3E}">
        <p14:creationId xmlns:p14="http://schemas.microsoft.com/office/powerpoint/2010/main" val="384627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F3E7-BDE0-7947-A3FE-91CE986C61E1}"/>
              </a:ext>
            </a:extLst>
          </p:cNvPr>
          <p:cNvSpPr>
            <a:spLocks noGrp="1"/>
          </p:cNvSpPr>
          <p:nvPr>
            <p:ph type="title"/>
          </p:nvPr>
        </p:nvSpPr>
        <p:spPr/>
        <p:txBody>
          <a:bodyPr/>
          <a:lstStyle/>
          <a:p>
            <a:r>
              <a:rPr lang="en-US" sz="5400" b="0" dirty="0">
                <a:latin typeface="Zilla Slab" pitchFamily="2" charset="0"/>
                <a:ea typeface="Zilla Slab" pitchFamily="2" charset="0"/>
              </a:rPr>
              <a:t>Vet Center Services</a:t>
            </a:r>
          </a:p>
        </p:txBody>
      </p:sp>
      <p:sp>
        <p:nvSpPr>
          <p:cNvPr id="8" name="Text Placeholder 3">
            <a:extLst>
              <a:ext uri="{FF2B5EF4-FFF2-40B4-BE49-F238E27FC236}">
                <a16:creationId xmlns:a16="http://schemas.microsoft.com/office/drawing/2014/main" id="{3626712B-0917-4F1F-AE53-45F16690C6F3}"/>
              </a:ext>
            </a:extLst>
          </p:cNvPr>
          <p:cNvSpPr txBox="1">
            <a:spLocks/>
          </p:cNvSpPr>
          <p:nvPr/>
        </p:nvSpPr>
        <p:spPr>
          <a:xfrm>
            <a:off x="1174309" y="1656471"/>
            <a:ext cx="10757861" cy="374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75F92"/>
              </a:buClr>
              <a:buSzPct val="75000"/>
              <a:buFont typeface="Wingdings" panose="05000000000000000000" pitchFamily="2" charset="2"/>
              <a:buChar char="§"/>
            </a:pPr>
            <a:r>
              <a:rPr lang="en-US" sz="4000" dirty="0">
                <a:solidFill>
                  <a:schemeClr val="tx1">
                    <a:lumMod val="65000"/>
                    <a:lumOff val="35000"/>
                  </a:schemeClr>
                </a:solidFill>
                <a:latin typeface="Source Sans Pro" panose="020B0503030403020204" pitchFamily="34" charset="0"/>
                <a:ea typeface="Source Sans Pro" panose="020B0503030403020204" pitchFamily="34" charset="0"/>
              </a:rPr>
              <a:t> Counseling</a:t>
            </a:r>
          </a:p>
          <a:p>
            <a:pPr>
              <a:buClr>
                <a:srgbClr val="275F92"/>
              </a:buClr>
              <a:buSzPct val="75000"/>
              <a:buFont typeface="Wingdings" panose="05000000000000000000" pitchFamily="2" charset="2"/>
              <a:buChar char="§"/>
            </a:pPr>
            <a:r>
              <a:rPr lang="en-US" sz="4000" dirty="0">
                <a:solidFill>
                  <a:schemeClr val="tx1">
                    <a:lumMod val="65000"/>
                    <a:lumOff val="35000"/>
                  </a:schemeClr>
                </a:solidFill>
                <a:latin typeface="Source Sans Pro" panose="020B0503030403020204" pitchFamily="34" charset="0"/>
                <a:ea typeface="Source Sans Pro" panose="020B0503030403020204" pitchFamily="34" charset="0"/>
              </a:rPr>
              <a:t> Referrals </a:t>
            </a:r>
          </a:p>
          <a:p>
            <a:pPr>
              <a:buClr>
                <a:srgbClr val="275F92"/>
              </a:buClr>
              <a:buSzPct val="75000"/>
              <a:buFont typeface="Wingdings" panose="05000000000000000000" pitchFamily="2" charset="2"/>
              <a:buChar char="§"/>
            </a:pPr>
            <a:r>
              <a:rPr lang="en-US" sz="4000" dirty="0">
                <a:solidFill>
                  <a:schemeClr val="tx1">
                    <a:lumMod val="65000"/>
                    <a:lumOff val="35000"/>
                  </a:schemeClr>
                </a:solidFill>
                <a:latin typeface="Source Sans Pro" panose="020B0503030403020204" pitchFamily="34" charset="0"/>
                <a:ea typeface="Source Sans Pro" panose="020B0503030403020204" pitchFamily="34" charset="0"/>
              </a:rPr>
              <a:t> Community Engagement </a:t>
            </a:r>
          </a:p>
        </p:txBody>
      </p:sp>
      <p:pic>
        <p:nvPicPr>
          <p:cNvPr id="19" name="Picture 18" descr="A person petting a horse&#10;&#10;Description automatically generated with low confidence">
            <a:extLst>
              <a:ext uri="{FF2B5EF4-FFF2-40B4-BE49-F238E27FC236}">
                <a16:creationId xmlns:a16="http://schemas.microsoft.com/office/drawing/2014/main" id="{869A568A-1E8D-44A3-B44A-6FCE458FB0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862901" y="1647057"/>
            <a:ext cx="1826395" cy="1535352"/>
          </a:xfrm>
          <a:prstGeom prst="rect">
            <a:avLst/>
          </a:prstGeom>
        </p:spPr>
      </p:pic>
      <p:pic>
        <p:nvPicPr>
          <p:cNvPr id="25" name="Picture 24" descr="A group of people playing instruments&#10;&#10;Description automatically generated">
            <a:extLst>
              <a:ext uri="{FF2B5EF4-FFF2-40B4-BE49-F238E27FC236}">
                <a16:creationId xmlns:a16="http://schemas.microsoft.com/office/drawing/2014/main" id="{CE1C55F2-66E6-4582-A3A8-7228CE459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48" y="4648478"/>
            <a:ext cx="2603212" cy="1953484"/>
          </a:xfrm>
          <a:prstGeom prst="rect">
            <a:avLst/>
          </a:prstGeom>
        </p:spPr>
      </p:pic>
      <p:pic>
        <p:nvPicPr>
          <p:cNvPr id="28" name="Picture 27">
            <a:extLst>
              <a:ext uri="{FF2B5EF4-FFF2-40B4-BE49-F238E27FC236}">
                <a16:creationId xmlns:a16="http://schemas.microsoft.com/office/drawing/2014/main" id="{38E16E45-9408-4AB9-94AF-BDE443E325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8846" y="3524865"/>
            <a:ext cx="2164930" cy="1659188"/>
          </a:xfrm>
          <a:prstGeom prst="rect">
            <a:avLst/>
          </a:prstGeom>
        </p:spPr>
      </p:pic>
      <p:pic>
        <p:nvPicPr>
          <p:cNvPr id="30" name="Picture 29" descr="A group of men posing for a photo&#10;&#10;Description automatically generated with medium confidence">
            <a:extLst>
              <a:ext uri="{FF2B5EF4-FFF2-40B4-BE49-F238E27FC236}">
                <a16:creationId xmlns:a16="http://schemas.microsoft.com/office/drawing/2014/main" id="{B0FA3230-17A6-4FC6-8425-FCCD3A284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0606" y="4648478"/>
            <a:ext cx="2751207" cy="1953484"/>
          </a:xfrm>
          <a:prstGeom prst="rect">
            <a:avLst/>
          </a:prstGeom>
        </p:spPr>
      </p:pic>
      <p:pic>
        <p:nvPicPr>
          <p:cNvPr id="32" name="Picture 31" descr="A picture containing person, person&#10;&#10;Description automatically generated">
            <a:extLst>
              <a:ext uri="{FF2B5EF4-FFF2-40B4-BE49-F238E27FC236}">
                <a16:creationId xmlns:a16="http://schemas.microsoft.com/office/drawing/2014/main" id="{65895A14-8EDB-47D7-AF4B-B05D8AAD27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411" y="4641316"/>
            <a:ext cx="1474691" cy="1966255"/>
          </a:xfrm>
          <a:prstGeom prst="rect">
            <a:avLst/>
          </a:prstGeom>
        </p:spPr>
      </p:pic>
      <p:pic>
        <p:nvPicPr>
          <p:cNvPr id="33" name="Picture 32" descr="Logo&#10;&#10;Description automatically generated">
            <a:extLst>
              <a:ext uri="{FF2B5EF4-FFF2-40B4-BE49-F238E27FC236}">
                <a16:creationId xmlns:a16="http://schemas.microsoft.com/office/drawing/2014/main" id="{C1C55710-50EF-4313-BB05-3B0892446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4107" y="5950228"/>
            <a:ext cx="2682203" cy="1039642"/>
          </a:xfrm>
          <a:prstGeom prst="rect">
            <a:avLst/>
          </a:prstGeom>
        </p:spPr>
      </p:pic>
    </p:spTree>
    <p:extLst>
      <p:ext uri="{BB962C8B-B14F-4D97-AF65-F5344CB8AC3E}">
        <p14:creationId xmlns:p14="http://schemas.microsoft.com/office/powerpoint/2010/main" val="318574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F3E7-BDE0-7947-A3FE-91CE986C61E1}"/>
              </a:ext>
            </a:extLst>
          </p:cNvPr>
          <p:cNvSpPr>
            <a:spLocks noGrp="1"/>
          </p:cNvSpPr>
          <p:nvPr>
            <p:ph type="title"/>
          </p:nvPr>
        </p:nvSpPr>
        <p:spPr/>
        <p:txBody>
          <a:bodyPr/>
          <a:lstStyle/>
          <a:p>
            <a:r>
              <a:rPr lang="en-US" sz="5400" b="0" dirty="0">
                <a:latin typeface="Zilla Slab" pitchFamily="2" charset="0"/>
                <a:ea typeface="Zilla Slab" pitchFamily="2" charset="0"/>
              </a:rPr>
              <a:t>Counseling.</a:t>
            </a:r>
          </a:p>
        </p:txBody>
      </p:sp>
      <p:sp>
        <p:nvSpPr>
          <p:cNvPr id="8" name="Text Placeholder 3">
            <a:extLst>
              <a:ext uri="{FF2B5EF4-FFF2-40B4-BE49-F238E27FC236}">
                <a16:creationId xmlns:a16="http://schemas.microsoft.com/office/drawing/2014/main" id="{3626712B-0917-4F1F-AE53-45F16690C6F3}"/>
              </a:ext>
            </a:extLst>
          </p:cNvPr>
          <p:cNvSpPr txBox="1">
            <a:spLocks/>
          </p:cNvSpPr>
          <p:nvPr/>
        </p:nvSpPr>
        <p:spPr>
          <a:xfrm>
            <a:off x="979437" y="1656471"/>
            <a:ext cx="7283123" cy="374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Types of Counseling:</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Individual </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 Group</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 Couples</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 Family</a:t>
            </a:r>
          </a:p>
          <a:p>
            <a:endParaRPr lang="en-US" dirty="0"/>
          </a:p>
        </p:txBody>
      </p:sp>
      <p:sp>
        <p:nvSpPr>
          <p:cNvPr id="9" name="Text Placeholder 3">
            <a:extLst>
              <a:ext uri="{FF2B5EF4-FFF2-40B4-BE49-F238E27FC236}">
                <a16:creationId xmlns:a16="http://schemas.microsoft.com/office/drawing/2014/main" id="{BB219356-4401-4A81-AE10-8A125F205EB5}"/>
              </a:ext>
            </a:extLst>
          </p:cNvPr>
          <p:cNvSpPr txBox="1">
            <a:spLocks/>
          </p:cNvSpPr>
          <p:nvPr/>
        </p:nvSpPr>
        <p:spPr>
          <a:xfrm>
            <a:off x="6110119" y="1656471"/>
            <a:ext cx="7283123" cy="374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Topics Covered:</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Symptoms associated with PTSD</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Military Sexual Trauma (MST)</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Transitions from military to civilian life</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Everyday stressors</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Bereavement services for family </a:t>
            </a:r>
          </a:p>
          <a:p>
            <a:endParaRPr lang="en-US" dirty="0"/>
          </a:p>
        </p:txBody>
      </p:sp>
      <p:pic>
        <p:nvPicPr>
          <p:cNvPr id="11" name="Picture 10" descr="Logo&#10;&#10;Description automatically generated">
            <a:extLst>
              <a:ext uri="{FF2B5EF4-FFF2-40B4-BE49-F238E27FC236}">
                <a16:creationId xmlns:a16="http://schemas.microsoft.com/office/drawing/2014/main" id="{51E124D6-2687-402B-AC39-A459F2EEA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107" y="5950228"/>
            <a:ext cx="2682203" cy="1039642"/>
          </a:xfrm>
          <a:prstGeom prst="rect">
            <a:avLst/>
          </a:prstGeom>
        </p:spPr>
      </p:pic>
      <p:pic>
        <p:nvPicPr>
          <p:cNvPr id="4" name="Picture 3">
            <a:extLst>
              <a:ext uri="{FF2B5EF4-FFF2-40B4-BE49-F238E27FC236}">
                <a16:creationId xmlns:a16="http://schemas.microsoft.com/office/drawing/2014/main" id="{3C2244C5-6096-4528-ABF6-1A652E04BCD0}"/>
              </a:ext>
            </a:extLst>
          </p:cNvPr>
          <p:cNvPicPr>
            <a:picLocks noChangeAspect="1"/>
          </p:cNvPicPr>
          <p:nvPr/>
        </p:nvPicPr>
        <p:blipFill>
          <a:blip r:embed="rId3"/>
          <a:stretch>
            <a:fillRect/>
          </a:stretch>
        </p:blipFill>
        <p:spPr>
          <a:xfrm>
            <a:off x="8262559" y="4853708"/>
            <a:ext cx="1341548" cy="1884556"/>
          </a:xfrm>
          <a:prstGeom prst="rect">
            <a:avLst/>
          </a:prstGeom>
        </p:spPr>
      </p:pic>
      <p:pic>
        <p:nvPicPr>
          <p:cNvPr id="6" name="Picture 5">
            <a:extLst>
              <a:ext uri="{FF2B5EF4-FFF2-40B4-BE49-F238E27FC236}">
                <a16:creationId xmlns:a16="http://schemas.microsoft.com/office/drawing/2014/main" id="{F27D40D8-AFE2-4F43-BBAC-7FC582C5D97C}"/>
              </a:ext>
            </a:extLst>
          </p:cNvPr>
          <p:cNvPicPr>
            <a:picLocks noChangeAspect="1"/>
          </p:cNvPicPr>
          <p:nvPr/>
        </p:nvPicPr>
        <p:blipFill>
          <a:blip r:embed="rId4"/>
          <a:stretch>
            <a:fillRect/>
          </a:stretch>
        </p:blipFill>
        <p:spPr>
          <a:xfrm>
            <a:off x="3509841" y="4856863"/>
            <a:ext cx="4626225" cy="1878247"/>
          </a:xfrm>
          <a:prstGeom prst="rect">
            <a:avLst/>
          </a:prstGeom>
        </p:spPr>
      </p:pic>
      <p:pic>
        <p:nvPicPr>
          <p:cNvPr id="5" name="Picture 4">
            <a:extLst>
              <a:ext uri="{FF2B5EF4-FFF2-40B4-BE49-F238E27FC236}">
                <a16:creationId xmlns:a16="http://schemas.microsoft.com/office/drawing/2014/main" id="{015FB2D1-EFC1-4F9E-A8D0-D738E1A164D1}"/>
              </a:ext>
            </a:extLst>
          </p:cNvPr>
          <p:cNvPicPr>
            <a:picLocks noChangeAspect="1"/>
          </p:cNvPicPr>
          <p:nvPr/>
        </p:nvPicPr>
        <p:blipFill>
          <a:blip r:embed="rId5"/>
          <a:stretch>
            <a:fillRect/>
          </a:stretch>
        </p:blipFill>
        <p:spPr>
          <a:xfrm>
            <a:off x="979437" y="4856863"/>
            <a:ext cx="2403911" cy="1884556"/>
          </a:xfrm>
          <a:prstGeom prst="rect">
            <a:avLst/>
          </a:prstGeom>
        </p:spPr>
      </p:pic>
    </p:spTree>
    <p:extLst>
      <p:ext uri="{BB962C8B-B14F-4D97-AF65-F5344CB8AC3E}">
        <p14:creationId xmlns:p14="http://schemas.microsoft.com/office/powerpoint/2010/main" val="261397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F3E7-BDE0-7947-A3FE-91CE986C61E1}"/>
              </a:ext>
            </a:extLst>
          </p:cNvPr>
          <p:cNvSpPr>
            <a:spLocks noGrp="1"/>
          </p:cNvSpPr>
          <p:nvPr>
            <p:ph type="title"/>
          </p:nvPr>
        </p:nvSpPr>
        <p:spPr/>
        <p:txBody>
          <a:bodyPr/>
          <a:lstStyle/>
          <a:p>
            <a:r>
              <a:rPr lang="en-US" sz="5400" b="0" dirty="0">
                <a:latin typeface="Zilla Slab" pitchFamily="2" charset="0"/>
                <a:ea typeface="Zilla Slab" pitchFamily="2" charset="0"/>
              </a:rPr>
              <a:t>Referrals.</a:t>
            </a:r>
          </a:p>
        </p:txBody>
      </p:sp>
      <p:sp>
        <p:nvSpPr>
          <p:cNvPr id="8" name="Text Placeholder 3">
            <a:extLst>
              <a:ext uri="{FF2B5EF4-FFF2-40B4-BE49-F238E27FC236}">
                <a16:creationId xmlns:a16="http://schemas.microsoft.com/office/drawing/2014/main" id="{3626712B-0917-4F1F-AE53-45F16690C6F3}"/>
              </a:ext>
            </a:extLst>
          </p:cNvPr>
          <p:cNvSpPr txBox="1">
            <a:spLocks/>
          </p:cNvSpPr>
          <p:nvPr/>
        </p:nvSpPr>
        <p:spPr>
          <a:xfrm>
            <a:off x="1332970" y="1701011"/>
            <a:ext cx="7283123" cy="374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Types of Referrals:</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Medical</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Benefit</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Employment</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Education</a:t>
            </a:r>
          </a:p>
          <a:p>
            <a:pPr>
              <a:buClr>
                <a:srgbClr val="275F92"/>
              </a:buClr>
              <a:buSzPct val="75000"/>
              <a:buFont typeface="Wingdings" panose="05000000000000000000" pitchFamily="2" charset="2"/>
              <a:buChar char="§"/>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Other VA and community-based resources</a:t>
            </a:r>
          </a:p>
          <a:p>
            <a:endParaRPr lang="en-US" dirty="0"/>
          </a:p>
        </p:txBody>
      </p:sp>
      <p:pic>
        <p:nvPicPr>
          <p:cNvPr id="49" name="Picture 48" descr="Logo&#10;&#10;Description automatically generated">
            <a:extLst>
              <a:ext uri="{FF2B5EF4-FFF2-40B4-BE49-F238E27FC236}">
                <a16:creationId xmlns:a16="http://schemas.microsoft.com/office/drawing/2014/main" id="{E6F7AB9D-D353-4FC2-80E2-310F91602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629" y="5754171"/>
            <a:ext cx="3461378" cy="1341656"/>
          </a:xfrm>
          <a:prstGeom prst="rect">
            <a:avLst/>
          </a:prstGeom>
        </p:spPr>
      </p:pic>
      <p:pic>
        <p:nvPicPr>
          <p:cNvPr id="1026" name="Picture 2" descr="Vet Centers (Readjustment Counseling) Home">
            <a:extLst>
              <a:ext uri="{FF2B5EF4-FFF2-40B4-BE49-F238E27FC236}">
                <a16:creationId xmlns:a16="http://schemas.microsoft.com/office/drawing/2014/main" id="{99DEDE9E-88F3-4624-88CC-B9500B815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 t="2107" b="1254"/>
          <a:stretch/>
        </p:blipFill>
        <p:spPr bwMode="auto">
          <a:xfrm>
            <a:off x="4510376" y="4919457"/>
            <a:ext cx="3112403" cy="1669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medium confidence">
            <a:extLst>
              <a:ext uri="{FF2B5EF4-FFF2-40B4-BE49-F238E27FC236}">
                <a16:creationId xmlns:a16="http://schemas.microsoft.com/office/drawing/2014/main" id="{B6673C4B-536B-4942-9AD7-716794154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4749" y="1720940"/>
            <a:ext cx="1432684" cy="1353429"/>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721B8529-767C-4822-8FD3-5B921AC43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253" y="3847849"/>
            <a:ext cx="1621677" cy="1036410"/>
          </a:xfrm>
          <a:prstGeom prst="rect">
            <a:avLst/>
          </a:prstGeom>
        </p:spPr>
      </p:pic>
      <p:pic>
        <p:nvPicPr>
          <p:cNvPr id="14" name="Picture 13">
            <a:extLst>
              <a:ext uri="{FF2B5EF4-FFF2-40B4-BE49-F238E27FC236}">
                <a16:creationId xmlns:a16="http://schemas.microsoft.com/office/drawing/2014/main" id="{779B068A-90A9-487F-92C0-4057EA7986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970" y="4919457"/>
            <a:ext cx="3028484" cy="1669428"/>
          </a:xfrm>
          <a:prstGeom prst="rect">
            <a:avLst/>
          </a:prstGeom>
        </p:spPr>
      </p:pic>
    </p:spTree>
    <p:extLst>
      <p:ext uri="{BB962C8B-B14F-4D97-AF65-F5344CB8AC3E}">
        <p14:creationId xmlns:p14="http://schemas.microsoft.com/office/powerpoint/2010/main" val="1697840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holding a flag&#10;&#10;Description automatically generated">
            <a:extLst>
              <a:ext uri="{FF2B5EF4-FFF2-40B4-BE49-F238E27FC236}">
                <a16:creationId xmlns:a16="http://schemas.microsoft.com/office/drawing/2014/main" id="{6E28DAFA-2B4E-4250-8808-0B5011C881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163" y="5055424"/>
            <a:ext cx="2899822" cy="1629014"/>
          </a:xfrm>
          <a:prstGeom prst="rect">
            <a:avLst/>
          </a:prstGeom>
        </p:spPr>
      </p:pic>
      <p:sp>
        <p:nvSpPr>
          <p:cNvPr id="2" name="Title 1">
            <a:extLst>
              <a:ext uri="{FF2B5EF4-FFF2-40B4-BE49-F238E27FC236}">
                <a16:creationId xmlns:a16="http://schemas.microsoft.com/office/drawing/2014/main" id="{0639F3E7-BDE0-7947-A3FE-91CE986C61E1}"/>
              </a:ext>
            </a:extLst>
          </p:cNvPr>
          <p:cNvSpPr>
            <a:spLocks noGrp="1"/>
          </p:cNvSpPr>
          <p:nvPr>
            <p:ph type="title"/>
          </p:nvPr>
        </p:nvSpPr>
        <p:spPr/>
        <p:txBody>
          <a:bodyPr/>
          <a:lstStyle/>
          <a:p>
            <a:r>
              <a:rPr lang="en-US" sz="5400" b="0" dirty="0">
                <a:latin typeface="Zilla Slab" pitchFamily="2" charset="0"/>
                <a:ea typeface="Zilla Slab" pitchFamily="2" charset="0"/>
              </a:rPr>
              <a:t>Community Engagement.</a:t>
            </a:r>
          </a:p>
        </p:txBody>
      </p:sp>
      <p:sp>
        <p:nvSpPr>
          <p:cNvPr id="8" name="Text Placeholder 3">
            <a:extLst>
              <a:ext uri="{FF2B5EF4-FFF2-40B4-BE49-F238E27FC236}">
                <a16:creationId xmlns:a16="http://schemas.microsoft.com/office/drawing/2014/main" id="{3626712B-0917-4F1F-AE53-45F16690C6F3}"/>
              </a:ext>
            </a:extLst>
          </p:cNvPr>
          <p:cNvSpPr txBox="1">
            <a:spLocks/>
          </p:cNvSpPr>
          <p:nvPr/>
        </p:nvSpPr>
        <p:spPr>
          <a:xfrm>
            <a:off x="977586" y="1402583"/>
            <a:ext cx="11077883" cy="374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Types of Community Engagement:</a:t>
            </a:r>
          </a:p>
          <a:p>
            <a:pPr marL="0" indent="0">
              <a:buClr>
                <a:srgbClr val="275F92"/>
              </a:buClr>
              <a:buSzPct val="75000"/>
              <a:buNone/>
            </a:pPr>
            <a:r>
              <a:rPr lang="en-US" sz="2000"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Recreational and group activities</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Cookouts</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Hiking, Golf, Kayaking, Winter Sports </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Yoga, Qi Gong, </a:t>
            </a:r>
            <a:r>
              <a:rPr lang="en-US" sz="2000" dirty="0" err="1">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iRest</a:t>
            </a:r>
            <a:endPar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indent="0">
              <a:buClr>
                <a:srgbClr val="275F92"/>
              </a:buClr>
              <a:buSzPct val="75000"/>
              <a:buNone/>
            </a:pPr>
            <a:r>
              <a:rPr lang="en-US" sz="2000"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Advocacy and partnership building efforts in support </a:t>
            </a:r>
            <a:br>
              <a:rPr lang="en-US" sz="2000"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br>
            <a:r>
              <a:rPr lang="en-US" sz="2000"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of our Veteran and military communities</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Stand Downs</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Vet Togethers</a:t>
            </a:r>
          </a:p>
          <a:p>
            <a:pPr lvl="1">
              <a:buClr>
                <a:srgbClr val="275F92"/>
              </a:buClr>
              <a:buSzPct val="75000"/>
              <a:buFont typeface="Wingdings" panose="05000000000000000000" pitchFamily="2" charset="2"/>
              <a:buChar char="§"/>
            </a:pPr>
            <a:r>
              <a:rPr lang="en-US" sz="20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Community Events</a:t>
            </a:r>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FEF7F6B5-B3D7-49DA-AF48-08499AEB6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629" y="5754171"/>
            <a:ext cx="3461378" cy="1341656"/>
          </a:xfrm>
          <a:prstGeom prst="rect">
            <a:avLst/>
          </a:prstGeom>
        </p:spPr>
      </p:pic>
      <p:pic>
        <p:nvPicPr>
          <p:cNvPr id="10" name="Picture 9" descr="A picture containing person, outdoor, people, group&#10;&#10;Description automatically generated">
            <a:extLst>
              <a:ext uri="{FF2B5EF4-FFF2-40B4-BE49-F238E27FC236}">
                <a16:creationId xmlns:a16="http://schemas.microsoft.com/office/drawing/2014/main" id="{12BF1AEC-2215-47FF-B99C-4F7D9F1CE1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922" y="5055424"/>
            <a:ext cx="2444118" cy="1629014"/>
          </a:xfrm>
          <a:prstGeom prst="rect">
            <a:avLst/>
          </a:prstGeom>
        </p:spPr>
      </p:pic>
      <p:pic>
        <p:nvPicPr>
          <p:cNvPr id="14" name="Picture 13" descr="A group of people in ski gear&#10;&#10;Description automatically generated with low confidence">
            <a:extLst>
              <a:ext uri="{FF2B5EF4-FFF2-40B4-BE49-F238E27FC236}">
                <a16:creationId xmlns:a16="http://schemas.microsoft.com/office/drawing/2014/main" id="{74CACA39-855A-4B36-95D2-5B16B2A76C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2077" y="5055425"/>
            <a:ext cx="2466753" cy="1629014"/>
          </a:xfrm>
          <a:prstGeom prst="rect">
            <a:avLst/>
          </a:prstGeom>
        </p:spPr>
      </p:pic>
      <p:pic>
        <p:nvPicPr>
          <p:cNvPr id="19" name="Picture 18">
            <a:extLst>
              <a:ext uri="{FF2B5EF4-FFF2-40B4-BE49-F238E27FC236}">
                <a16:creationId xmlns:a16="http://schemas.microsoft.com/office/drawing/2014/main" id="{DA585DBD-DCE8-4789-B2BF-F5AE45A6E8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74040" y="1402583"/>
            <a:ext cx="2670779" cy="1587009"/>
          </a:xfrm>
          <a:prstGeom prst="rect">
            <a:avLst/>
          </a:prstGeom>
          <a:ln>
            <a:solidFill>
              <a:schemeClr val="bg1"/>
            </a:solidFill>
          </a:ln>
        </p:spPr>
      </p:pic>
      <p:pic>
        <p:nvPicPr>
          <p:cNvPr id="24" name="Picture 23" descr="A group of people standing next to a crashed car&#10;&#10;Description automatically generated with medium confidence">
            <a:extLst>
              <a:ext uri="{FF2B5EF4-FFF2-40B4-BE49-F238E27FC236}">
                <a16:creationId xmlns:a16="http://schemas.microsoft.com/office/drawing/2014/main" id="{7486222D-ECCE-49A5-B117-707078E5C6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74040" y="3095583"/>
            <a:ext cx="2670780" cy="1853849"/>
          </a:xfrm>
          <a:prstGeom prst="rect">
            <a:avLst/>
          </a:prstGeom>
        </p:spPr>
      </p:pic>
    </p:spTree>
    <p:extLst>
      <p:ext uri="{BB962C8B-B14F-4D97-AF65-F5344CB8AC3E}">
        <p14:creationId xmlns:p14="http://schemas.microsoft.com/office/powerpoint/2010/main" val="196461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clipart&#10;&#10;Description automatically generated">
            <a:extLst>
              <a:ext uri="{FF2B5EF4-FFF2-40B4-BE49-F238E27FC236}">
                <a16:creationId xmlns:a16="http://schemas.microsoft.com/office/drawing/2014/main" id="{D3108049-7D54-4F9A-97EE-792650D81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80" y="197714"/>
            <a:ext cx="3442823" cy="1334464"/>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650FCCA3-04B8-457F-9F6D-5A283AFB4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058" y="249175"/>
            <a:ext cx="4567466" cy="1231542"/>
          </a:xfrm>
          <a:prstGeom prst="rect">
            <a:avLst/>
          </a:prstGeom>
        </p:spPr>
      </p:pic>
      <p:sp>
        <p:nvSpPr>
          <p:cNvPr id="4" name="Title 3">
            <a:extLst>
              <a:ext uri="{FF2B5EF4-FFF2-40B4-BE49-F238E27FC236}">
                <a16:creationId xmlns:a16="http://schemas.microsoft.com/office/drawing/2014/main" id="{6243B010-21B0-4BCB-45C1-F6B7CA0A8BFE}"/>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6B44E75C-220F-084A-4173-8872E3CCF6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7318" y="3970827"/>
            <a:ext cx="3254214" cy="2637998"/>
          </a:xfrm>
          <a:prstGeom prst="rect">
            <a:avLst/>
          </a:prstGeom>
        </p:spPr>
      </p:pic>
      <p:pic>
        <p:nvPicPr>
          <p:cNvPr id="10" name="Picture 9">
            <a:extLst>
              <a:ext uri="{FF2B5EF4-FFF2-40B4-BE49-F238E27FC236}">
                <a16:creationId xmlns:a16="http://schemas.microsoft.com/office/drawing/2014/main" id="{38C97F55-8F4E-E137-4B87-4017D07990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35082" y="3970827"/>
            <a:ext cx="6866021" cy="2637998"/>
          </a:xfrm>
          <a:prstGeom prst="rect">
            <a:avLst/>
          </a:prstGeom>
        </p:spPr>
      </p:pic>
      <p:pic>
        <p:nvPicPr>
          <p:cNvPr id="14" name="Picture 13" descr="A group of men standing in a grassy field&#10;&#10;Description automatically generated with low confidence">
            <a:extLst>
              <a:ext uri="{FF2B5EF4-FFF2-40B4-BE49-F238E27FC236}">
                <a16:creationId xmlns:a16="http://schemas.microsoft.com/office/drawing/2014/main" id="{2559CCE3-0E38-F625-481D-EDA9367CC6D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4435082" y="1407243"/>
            <a:ext cx="3488127" cy="2458931"/>
          </a:xfrm>
          <a:prstGeom prst="rect">
            <a:avLst/>
          </a:prstGeom>
        </p:spPr>
      </p:pic>
      <p:pic>
        <p:nvPicPr>
          <p:cNvPr id="2" name="Picture 1" descr="A picture containing text, outdoor, person, sign&#10;&#10;Description automatically generated">
            <a:extLst>
              <a:ext uri="{FF2B5EF4-FFF2-40B4-BE49-F238E27FC236}">
                <a16:creationId xmlns:a16="http://schemas.microsoft.com/office/drawing/2014/main" id="{0FE37345-81E8-DE01-0F9C-84F8469445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6889" y="1409320"/>
            <a:ext cx="3254214" cy="2456854"/>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B5158C34-8AF4-B00E-111B-1BE663E2A94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37319" y="1407243"/>
            <a:ext cx="3254214" cy="2456854"/>
          </a:xfrm>
          <a:prstGeom prst="rect">
            <a:avLst/>
          </a:prstGeom>
        </p:spPr>
      </p:pic>
    </p:spTree>
    <p:extLst>
      <p:ext uri="{BB962C8B-B14F-4D97-AF65-F5344CB8AC3E}">
        <p14:creationId xmlns:p14="http://schemas.microsoft.com/office/powerpoint/2010/main" val="478619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35044</TotalTime>
  <Words>964</Words>
  <Application>Microsoft Office PowerPoint</Application>
  <PresentationFormat>Widescreen</PresentationFormat>
  <Paragraphs>180</Paragraphs>
  <Slides>18</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Calibri Light</vt:lpstr>
      <vt:lpstr>Rockwell</vt:lpstr>
      <vt:lpstr>Source Sans Pro</vt:lpstr>
      <vt:lpstr>Source Sans Pro Black</vt:lpstr>
      <vt:lpstr>Wingdings</vt:lpstr>
      <vt:lpstr>Zilla Slab</vt:lpstr>
      <vt:lpstr>Zilla Slab Light</vt:lpstr>
      <vt:lpstr>Office Theme</vt:lpstr>
      <vt:lpstr>PowerPoint Presentation</vt:lpstr>
      <vt:lpstr>PowerPoint Presentation</vt:lpstr>
      <vt:lpstr>PowerPoint Presentation</vt:lpstr>
      <vt:lpstr>Vet Center History</vt:lpstr>
      <vt:lpstr>Vet Center Services</vt:lpstr>
      <vt:lpstr>Counseling.</vt:lpstr>
      <vt:lpstr>Referrals.</vt:lpstr>
      <vt:lpstr>Community Engagement.</vt:lpstr>
      <vt:lpstr>PowerPoint Presentation</vt:lpstr>
      <vt:lpstr>PowerPoint Presentation</vt:lpstr>
      <vt:lpstr>Vet Center Eligibility</vt:lpstr>
      <vt:lpstr>Vet Center Eligibility Cont.</vt:lpstr>
      <vt:lpstr>Networking &amp; Community Partners</vt:lpstr>
      <vt:lpstr>MA Locations</vt:lpstr>
      <vt:lpstr>Regional Locations</vt:lpstr>
      <vt:lpstr>Mobile Vet Centers</vt:lpstr>
      <vt:lpstr>Vet Center Call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 Bryan  J.</dc:creator>
  <cp:lastModifiedBy>Doe, Bryan  J.</cp:lastModifiedBy>
  <cp:revision>79</cp:revision>
  <dcterms:created xsi:type="dcterms:W3CDTF">2021-10-12T12:52:07Z</dcterms:created>
  <dcterms:modified xsi:type="dcterms:W3CDTF">2024-03-11T17:35:44Z</dcterms:modified>
</cp:coreProperties>
</file>